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 id="296" r:id="rId21"/>
    <p:sldId id="298" r:id="rId22"/>
    <p:sldId id="300" r:id="rId23"/>
    <p:sldId id="302" r:id="rId24"/>
    <p:sldId id="304" r:id="rId25"/>
    <p:sldId id="306" r:id="rId26"/>
    <p:sldId id="308" r:id="rId27"/>
    <p:sldId id="310" r:id="rId28"/>
    <p:sldId id="312" r:id="rId29"/>
    <p:sldId id="314" r:id="rId30"/>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111" d="100"/>
          <a:sy n="111" d="100"/>
        </p:scale>
        <p:origin x="534" y="9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Column1</c:v>
                </c:pt>
              </c:strCache>
            </c:strRef>
          </c:tx>
          <c:spPr>
            <a:solidFill>
              <a:srgbClr val="2875DD"/>
            </a:solidFill>
            <a:ln>
              <a:solidFill>
                <a:srgbClr val="2875DD"/>
              </a:solidFill>
            </a:ln>
          </c:spPr>
          <c:dPt>
            <c:idx val="0"/>
            <c:bubble3D val="0"/>
            <c:spPr>
              <a:solidFill>
                <a:srgbClr val="2875DD"/>
              </a:solidFill>
            </c:spPr>
            <c:extLst>
              <c:ext xmlns:c16="http://schemas.microsoft.com/office/drawing/2014/chart" uri="{C3380CC4-5D6E-409C-BE32-E72D297353CC}">
                <c16:uniqueId val="{00000001-8285-4DC8-8983-F554BCE15DC4}"/>
              </c:ext>
            </c:extLst>
          </c:dPt>
          <c:dPt>
            <c:idx val="1"/>
            <c:bubble3D val="0"/>
            <c:spPr>
              <a:solidFill>
                <a:srgbClr val="0F283E"/>
              </a:solidFill>
            </c:spPr>
            <c:extLst>
              <c:ext xmlns:c16="http://schemas.microsoft.com/office/drawing/2014/chart" uri="{C3380CC4-5D6E-409C-BE32-E72D297353CC}">
                <c16:uniqueId val="{00000003-8285-4DC8-8983-F554BCE15DC4}"/>
              </c:ext>
            </c:extLst>
          </c:dPt>
          <c:dPt>
            <c:idx val="2"/>
            <c:bubble3D val="0"/>
            <c:spPr>
              <a:solidFill>
                <a:srgbClr val="BABABA"/>
              </a:solidFill>
            </c:spPr>
            <c:extLst>
              <c:ext xmlns:c16="http://schemas.microsoft.com/office/drawing/2014/chart" uri="{C3380CC4-5D6E-409C-BE32-E72D297353CC}">
                <c16:uniqueId val="{00000005-8285-4DC8-8983-F554BCE15DC4}"/>
              </c:ext>
            </c:extLst>
          </c:dPt>
          <c:dPt>
            <c:idx val="3"/>
            <c:bubble3D val="0"/>
            <c:spPr>
              <a:solidFill>
                <a:srgbClr val="A60B0B"/>
              </a:solidFill>
            </c:spPr>
            <c:extLst>
              <c:ext xmlns:c16="http://schemas.microsoft.com/office/drawing/2014/chart" uri="{C3380CC4-5D6E-409C-BE32-E72D297353CC}">
                <c16:uniqueId val="{00000007-8285-4DC8-8983-F554BCE15DC4}"/>
              </c:ext>
            </c:extLst>
          </c:dPt>
          <c:dPt>
            <c:idx val="4"/>
            <c:bubble3D val="0"/>
            <c:spPr>
              <a:solidFill>
                <a:srgbClr val="87BC24"/>
              </a:solidFill>
            </c:spPr>
            <c:extLst>
              <c:ext xmlns:c16="http://schemas.microsoft.com/office/drawing/2014/chart" uri="{C3380CC4-5D6E-409C-BE32-E72D297353CC}">
                <c16:uniqueId val="{00000009-8285-4DC8-8983-F554BCE15DC4}"/>
              </c:ext>
            </c:extLst>
          </c:dPt>
          <c:dLbls>
            <c:dLbl>
              <c:idx val="0"/>
              <c:numFmt formatCode="#,##0.0%" sourceLinked="0"/>
              <c:spPr/>
              <c:txPr>
                <a:bodyPr/>
                <a:lstStyle/>
                <a:p>
                  <a:pPr>
                    <a:defRPr sz="1100" b="0" smtId="4294967295">
                      <a:solidFill>
                        <a:srgbClr val="0F2741"/>
                      </a:solidFill>
                      <a:effectLst>
                        <a:glow rad="50800">
                          <a:srgbClr val="FFFFFF"/>
                        </a:glow>
                      </a:effectLst>
                      <a:latin typeface="Open Sans"/>
                    </a:defRPr>
                  </a:pPr>
                  <a:endParaRPr lang="da-DK"/>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8285-4DC8-8983-F554BCE15DC4}"/>
                </c:ext>
              </c:extLst>
            </c:dLbl>
            <c:dLbl>
              <c:idx val="1"/>
              <c:numFmt formatCode="#,##0.0%" sourceLinked="0"/>
              <c:spPr/>
              <c:txPr>
                <a:bodyPr/>
                <a:lstStyle/>
                <a:p>
                  <a:pPr>
                    <a:defRPr sz="1100" b="0" smtId="4294967295">
                      <a:solidFill>
                        <a:srgbClr val="0F2741"/>
                      </a:solidFill>
                      <a:effectLst>
                        <a:glow rad="50800">
                          <a:srgbClr val="FFFFFF"/>
                        </a:glow>
                      </a:effectLst>
                      <a:latin typeface="Open Sans"/>
                    </a:defRPr>
                  </a:pPr>
                  <a:endParaRPr lang="da-DK"/>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8285-4DC8-8983-F554BCE15DC4}"/>
                </c:ext>
              </c:extLst>
            </c:dLbl>
            <c:dLbl>
              <c:idx val="2"/>
              <c:numFmt formatCode="#,##0.0%" sourceLinked="0"/>
              <c:spPr/>
              <c:txPr>
                <a:bodyPr/>
                <a:lstStyle/>
                <a:p>
                  <a:pPr>
                    <a:defRPr sz="1100" b="0" smtId="4294967295">
                      <a:solidFill>
                        <a:srgbClr val="0F2741"/>
                      </a:solidFill>
                      <a:effectLst>
                        <a:glow rad="50800">
                          <a:srgbClr val="FFFFFF"/>
                        </a:glow>
                      </a:effectLst>
                      <a:latin typeface="Open Sans"/>
                    </a:defRPr>
                  </a:pPr>
                  <a:endParaRPr lang="da-DK"/>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8285-4DC8-8983-F554BCE15DC4}"/>
                </c:ext>
              </c:extLst>
            </c:dLbl>
            <c:dLbl>
              <c:idx val="3"/>
              <c:numFmt formatCode="#,##0.0%" sourceLinked="0"/>
              <c:spPr/>
              <c:txPr>
                <a:bodyPr/>
                <a:lstStyle/>
                <a:p>
                  <a:pPr>
                    <a:defRPr sz="1100" b="0" smtId="4294967295">
                      <a:solidFill>
                        <a:srgbClr val="0F2741"/>
                      </a:solidFill>
                      <a:effectLst>
                        <a:glow rad="50800">
                          <a:srgbClr val="FFFFFF"/>
                        </a:glow>
                      </a:effectLst>
                      <a:latin typeface="Open Sans"/>
                    </a:defRPr>
                  </a:pPr>
                  <a:endParaRPr lang="da-DK"/>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8285-4DC8-8983-F554BCE15DC4}"/>
                </c:ext>
              </c:extLst>
            </c:dLbl>
            <c:dLbl>
              <c:idx val="4"/>
              <c:numFmt formatCode="#,##0.0%" sourceLinked="0"/>
              <c:spPr/>
              <c:txPr>
                <a:bodyPr/>
                <a:lstStyle/>
                <a:p>
                  <a:pPr>
                    <a:defRPr sz="1100" b="0" smtId="4294967295">
                      <a:solidFill>
                        <a:srgbClr val="0F2741"/>
                      </a:solidFill>
                      <a:effectLst>
                        <a:glow rad="50800">
                          <a:srgbClr val="FFFFFF"/>
                        </a:glow>
                      </a:effectLst>
                      <a:latin typeface="Open Sans"/>
                    </a:defRPr>
                  </a:pPr>
                  <a:endParaRPr lang="da-DK"/>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8285-4DC8-8983-F554BCE15DC4}"/>
                </c:ext>
              </c:extLst>
            </c:dLbl>
            <c:spPr>
              <a:noFill/>
              <a:ln>
                <a:noFill/>
              </a:ln>
              <a:effectLst/>
            </c:spPr>
            <c:txPr>
              <a:bodyPr/>
              <a:lstStyle/>
              <a:p>
                <a:pPr>
                  <a:defRPr sz="1100" b="0" smtId="4294967295">
                    <a:solidFill>
                      <a:srgbClr val="0F2741"/>
                    </a:solidFill>
                    <a:latin typeface="Open Sans"/>
                  </a:defRPr>
                </a:pPr>
                <a:endParaRPr lang="da-DK"/>
              </a:p>
            </c:txPr>
            <c:dLblPos val="bestFit"/>
            <c:showLegendKey val="1"/>
            <c:showVal val="0"/>
            <c:showCatName val="1"/>
            <c:showSerName val="0"/>
            <c:showPercent val="1"/>
            <c:showBubbleSize val="0"/>
            <c:separator> </c:separator>
            <c:showLeaderLines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s>
          <c:cat>
            <c:strRef>
              <c:f>Sheet1!$A$2:$A$6</c:f>
              <c:strCache>
                <c:ptCount val="5"/>
                <c:pt idx="0">
                  <c:v>PET</c:v>
                </c:pt>
                <c:pt idx="1">
                  <c:v>Glass bottles</c:v>
                </c:pt>
                <c:pt idx="2">
                  <c:v>Cans</c:v>
                </c:pt>
                <c:pt idx="3">
                  <c:v>Cartons</c:v>
                </c:pt>
                <c:pt idx="4">
                  <c:v>Other</c:v>
                </c:pt>
              </c:strCache>
            </c:strRef>
          </c:cat>
          <c:val>
            <c:numRef>
              <c:f>Sheet1!$B$2:$B$6</c:f>
              <c:numCache>
                <c:formatCode>General</c:formatCode>
                <c:ptCount val="5"/>
                <c:pt idx="0">
                  <c:v>0.29799999999999999</c:v>
                </c:pt>
                <c:pt idx="1">
                  <c:v>0.19600000000000001</c:v>
                </c:pt>
                <c:pt idx="2">
                  <c:v>0.192</c:v>
                </c:pt>
                <c:pt idx="3">
                  <c:v>0.129</c:v>
                </c:pt>
                <c:pt idx="4">
                  <c:v>0.184</c:v>
                </c:pt>
              </c:numCache>
            </c:numRef>
          </c:val>
          <c:extLst>
            <c:ext xmlns:c16="http://schemas.microsoft.com/office/drawing/2014/chart" uri="{C3380CC4-5D6E-409C-BE32-E72D297353CC}">
              <c16:uniqueId val="{0000000A-8285-4DC8-8983-F554BCE15DC4}"/>
            </c:ext>
          </c:extLst>
        </c:ser>
        <c:dLbls>
          <c:showLegendKey val="0"/>
          <c:showVal val="0"/>
          <c:showCatName val="0"/>
          <c:showSerName val="0"/>
          <c:showPercent val="0"/>
          <c:showBubbleSize val="0"/>
          <c:showLeaderLines val="1"/>
        </c:dLbls>
        <c:firstSliceAng val="0"/>
      </c:pieChart>
    </c:plotArea>
    <c:plotVisOnly val="1"/>
    <c:dispBlanksAs val="gap"/>
    <c:showDLblsOverMax val="1"/>
  </c:chart>
  <c:txPr>
    <a:bodyPr/>
    <a:lstStyle/>
    <a:p>
      <a:pPr>
        <a:defRPr sz="1800" smtId="4294967295"/>
      </a:pPr>
      <a:endParaRPr lang="da-DK"/>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8D3B-4E3D-BF18-6603D41BA6A3}"/>
                </c:ext>
              </c:extLst>
            </c:dLbl>
            <c:dLbl>
              <c:idx val="1"/>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8D3B-4E3D-BF18-6603D41BA6A3}"/>
                </c:ext>
              </c:extLst>
            </c:dLbl>
            <c:dLbl>
              <c:idx val="2"/>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8D3B-4E3D-BF18-6603D41BA6A3}"/>
                </c:ext>
              </c:extLst>
            </c:dLbl>
            <c:dLbl>
              <c:idx val="3"/>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8D3B-4E3D-BF18-6603D41BA6A3}"/>
                </c:ext>
              </c:extLst>
            </c:dLbl>
            <c:dLbl>
              <c:idx val="4"/>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8D3B-4E3D-BF18-6603D41BA6A3}"/>
                </c:ext>
              </c:extLst>
            </c:dLbl>
            <c:dLbl>
              <c:idx val="5"/>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8D3B-4E3D-BF18-6603D41BA6A3}"/>
                </c:ext>
              </c:extLst>
            </c:dLbl>
            <c:dLbl>
              <c:idx val="6"/>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8D3B-4E3D-BF18-6603D41BA6A3}"/>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Sheet1!$A$2:$A$8</c:f>
              <c:strCache>
                <c:ptCount val="7"/>
                <c:pt idx="0">
                  <c:v>Bottled water</c:v>
                </c:pt>
                <c:pt idx="1">
                  <c:v>Tea beverage</c:v>
                </c:pt>
                <c:pt idx="2">
                  <c:v>Milk-based drinks</c:v>
                </c:pt>
                <c:pt idx="3">
                  <c:v>Carbonated drinks</c:v>
                </c:pt>
                <c:pt idx="4">
                  <c:v>Juice</c:v>
                </c:pt>
                <c:pt idx="5">
                  <c:v>Energy drinks</c:v>
                </c:pt>
                <c:pt idx="6">
                  <c:v>Sports drinks</c:v>
                </c:pt>
              </c:strCache>
            </c:strRef>
          </c:cat>
          <c:val>
            <c:numRef>
              <c:f>Sheet1!$B$2:$B$8</c:f>
              <c:numCache>
                <c:formatCode>General</c:formatCode>
                <c:ptCount val="7"/>
                <c:pt idx="0">
                  <c:v>0.32</c:v>
                </c:pt>
                <c:pt idx="1">
                  <c:v>0.16700000000000001</c:v>
                </c:pt>
                <c:pt idx="2">
                  <c:v>0.14899999999999999</c:v>
                </c:pt>
                <c:pt idx="3">
                  <c:v>0.13</c:v>
                </c:pt>
                <c:pt idx="4">
                  <c:v>0.122</c:v>
                </c:pt>
                <c:pt idx="5">
                  <c:v>6.6000000000000003E-2</c:v>
                </c:pt>
                <c:pt idx="6">
                  <c:v>1.7000000000000001E-2</c:v>
                </c:pt>
              </c:numCache>
            </c:numRef>
          </c:val>
          <c:extLst>
            <c:ext xmlns:c16="http://schemas.microsoft.com/office/drawing/2014/chart" uri="{C3380CC4-5D6E-409C-BE32-E72D297353CC}">
              <c16:uniqueId val="{00000007-8D3B-4E3D-BF18-6603D41BA6A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741C-43F9-B59D-1FC483F96185}"/>
                </c:ext>
              </c:extLst>
            </c:dLbl>
            <c:dLbl>
              <c:idx val="1"/>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741C-43F9-B59D-1FC483F96185}"/>
                </c:ext>
              </c:extLst>
            </c:dLbl>
            <c:dLbl>
              <c:idx val="2"/>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741C-43F9-B59D-1FC483F96185}"/>
                </c:ext>
              </c:extLst>
            </c:dLbl>
            <c:dLbl>
              <c:idx val="3"/>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741C-43F9-B59D-1FC483F96185}"/>
                </c:ext>
              </c:extLst>
            </c:dLbl>
            <c:dLbl>
              <c:idx val="4"/>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741C-43F9-B59D-1FC483F96185}"/>
                </c:ext>
              </c:extLst>
            </c:dLbl>
            <c:dLbl>
              <c:idx val="5"/>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741C-43F9-B59D-1FC483F96185}"/>
                </c:ext>
              </c:extLst>
            </c:dLbl>
            <c:dLbl>
              <c:idx val="6"/>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741C-43F9-B59D-1FC483F96185}"/>
                </c:ext>
              </c:extLst>
            </c:dLbl>
            <c:dLbl>
              <c:idx val="7"/>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741C-43F9-B59D-1FC483F96185}"/>
                </c:ext>
              </c:extLst>
            </c:dLbl>
            <c:dLbl>
              <c:idx val="8"/>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741C-43F9-B59D-1FC483F96185}"/>
                </c:ext>
              </c:extLst>
            </c:dLbl>
            <c:dLbl>
              <c:idx val="9"/>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741C-43F9-B59D-1FC483F96185}"/>
                </c:ext>
              </c:extLst>
            </c:dLbl>
            <c:dLbl>
              <c:idx val="10"/>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741C-43F9-B59D-1FC483F96185}"/>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Sheet1!$B$2:$B$12</c:f>
              <c:numCache>
                <c:formatCode>General</c:formatCode>
                <c:ptCount val="11"/>
                <c:pt idx="0">
                  <c:v>5</c:v>
                </c:pt>
                <c:pt idx="1">
                  <c:v>5</c:v>
                </c:pt>
                <c:pt idx="2">
                  <c:v>4.8</c:v>
                </c:pt>
                <c:pt idx="3">
                  <c:v>4.4000000000000004</c:v>
                </c:pt>
                <c:pt idx="4">
                  <c:v>4</c:v>
                </c:pt>
                <c:pt idx="5">
                  <c:v>3.9</c:v>
                </c:pt>
                <c:pt idx="6">
                  <c:v>3.9</c:v>
                </c:pt>
                <c:pt idx="7">
                  <c:v>0.7</c:v>
                </c:pt>
                <c:pt idx="8">
                  <c:v>0.7</c:v>
                </c:pt>
                <c:pt idx="9">
                  <c:v>0.7</c:v>
                </c:pt>
                <c:pt idx="10">
                  <c:v>0.9</c:v>
                </c:pt>
              </c:numCache>
            </c:numRef>
          </c:val>
          <c:extLst>
            <c:ext xmlns:c16="http://schemas.microsoft.com/office/drawing/2014/chart" uri="{C3380CC4-5D6E-409C-BE32-E72D297353CC}">
              <c16:uniqueId val="{0000000B-741C-43F9-B59D-1FC483F96185}"/>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Per capita consumption in liters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20C4-4DF7-9B88-232BF18A3C44}"/>
                </c:ext>
              </c:extLst>
            </c:dLbl>
            <c:dLbl>
              <c:idx val="1"/>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20C4-4DF7-9B88-232BF18A3C44}"/>
                </c:ext>
              </c:extLst>
            </c:dLbl>
            <c:dLbl>
              <c:idx val="2"/>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20C4-4DF7-9B88-232BF18A3C44}"/>
                </c:ext>
              </c:extLst>
            </c:dLbl>
            <c:dLbl>
              <c:idx val="3"/>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20C4-4DF7-9B88-232BF18A3C44}"/>
                </c:ext>
              </c:extLst>
            </c:dLbl>
            <c:dLbl>
              <c:idx val="4"/>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20C4-4DF7-9B88-232BF18A3C44}"/>
                </c:ext>
              </c:extLst>
            </c:dLbl>
            <c:dLbl>
              <c:idx val="5"/>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20C4-4DF7-9B88-232BF18A3C44}"/>
                </c:ext>
              </c:extLst>
            </c:dLbl>
            <c:dLbl>
              <c:idx val="6"/>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20C4-4DF7-9B88-232BF18A3C44}"/>
                </c:ext>
              </c:extLst>
            </c:dLbl>
            <c:dLbl>
              <c:idx val="7"/>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20C4-4DF7-9B88-232BF18A3C44}"/>
                </c:ext>
              </c:extLst>
            </c:dLbl>
            <c:dLbl>
              <c:idx val="8"/>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20C4-4DF7-9B88-232BF18A3C44}"/>
                </c:ext>
              </c:extLst>
            </c:dLbl>
            <c:dLbl>
              <c:idx val="9"/>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20C4-4DF7-9B88-232BF18A3C44}"/>
                </c:ext>
              </c:extLst>
            </c:dLbl>
            <c:dLbl>
              <c:idx val="10"/>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20C4-4DF7-9B88-232BF18A3C44}"/>
                </c:ext>
              </c:extLst>
            </c:dLbl>
            <c:dLbl>
              <c:idx val="11"/>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20C4-4DF7-9B88-232BF18A3C44}"/>
                </c:ext>
              </c:extLst>
            </c:dLbl>
            <c:dLbl>
              <c:idx val="12"/>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20C4-4DF7-9B88-232BF18A3C44}"/>
                </c:ext>
              </c:extLst>
            </c:dLbl>
            <c:dLbl>
              <c:idx val="13"/>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20C4-4DF7-9B88-232BF18A3C44}"/>
                </c:ext>
              </c:extLst>
            </c:dLbl>
            <c:dLbl>
              <c:idx val="14"/>
              <c:numFmt formatCode="#,##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20C4-4DF7-9B88-232BF18A3C44}"/>
                </c:ext>
              </c:extLst>
            </c:dLbl>
            <c:spPr>
              <a:noFill/>
              <a:ln>
                <a:noFill/>
              </a:ln>
              <a:effectLst/>
            </c:spPr>
            <c:txPr>
              <a:bodyPr/>
              <a:lstStyle/>
              <a:p>
                <a:pPr>
                  <a:defRPr sz="9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Jun 20</c:v>
                </c:pt>
                <c:pt idx="1">
                  <c:v>Jul 20</c:v>
                </c:pt>
                <c:pt idx="2">
                  <c:v>Aug 20</c:v>
                </c:pt>
                <c:pt idx="3">
                  <c:v>Sep 20</c:v>
                </c:pt>
                <c:pt idx="4">
                  <c:v>Oct 20</c:v>
                </c:pt>
                <c:pt idx="5">
                  <c:v>Nov 20</c:v>
                </c:pt>
                <c:pt idx="6">
                  <c:v>Dec 20</c:v>
                </c:pt>
                <c:pt idx="7">
                  <c:v>Jan 21</c:v>
                </c:pt>
                <c:pt idx="8">
                  <c:v>Feb 21</c:v>
                </c:pt>
                <c:pt idx="9">
                  <c:v>Mar 21</c:v>
                </c:pt>
                <c:pt idx="10">
                  <c:v>Abr 21</c:v>
                </c:pt>
                <c:pt idx="11">
                  <c:v>May 21</c:v>
                </c:pt>
                <c:pt idx="12">
                  <c:v>Jun 21</c:v>
                </c:pt>
                <c:pt idx="13">
                  <c:v>Jul 21</c:v>
                </c:pt>
                <c:pt idx="14">
                  <c:v>Aug 21</c:v>
                </c:pt>
              </c:strCache>
            </c:strRef>
          </c:cat>
          <c:val>
            <c:numRef>
              <c:f>Sheet1!$B$2:$B$16</c:f>
              <c:numCache>
                <c:formatCode>General</c:formatCode>
                <c:ptCount val="15"/>
                <c:pt idx="0">
                  <c:v>1788</c:v>
                </c:pt>
                <c:pt idx="1">
                  <c:v>1770</c:v>
                </c:pt>
                <c:pt idx="2">
                  <c:v>1768</c:v>
                </c:pt>
                <c:pt idx="3">
                  <c:v>1646</c:v>
                </c:pt>
                <c:pt idx="4">
                  <c:v>1644</c:v>
                </c:pt>
                <c:pt idx="5">
                  <c:v>1634</c:v>
                </c:pt>
                <c:pt idx="6">
                  <c:v>1614</c:v>
                </c:pt>
                <c:pt idx="7">
                  <c:v>1781</c:v>
                </c:pt>
                <c:pt idx="8">
                  <c:v>1760</c:v>
                </c:pt>
                <c:pt idx="9">
                  <c:v>1741</c:v>
                </c:pt>
                <c:pt idx="10">
                  <c:v>1801</c:v>
                </c:pt>
                <c:pt idx="11">
                  <c:v>2065</c:v>
                </c:pt>
                <c:pt idx="12">
                  <c:v>1939</c:v>
                </c:pt>
                <c:pt idx="13">
                  <c:v>1944</c:v>
                </c:pt>
                <c:pt idx="14">
                  <c:v>1939</c:v>
                </c:pt>
              </c:numCache>
            </c:numRef>
          </c:val>
          <c:extLst>
            <c:ext xmlns:c16="http://schemas.microsoft.com/office/drawing/2014/chart" uri="{C3380CC4-5D6E-409C-BE32-E72D297353CC}">
              <c16:uniqueId val="{0000000F-20C4-4DF7-9B88-232BF18A3C4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Pt>
            <c:idx val="3"/>
            <c:invertIfNegative val="0"/>
            <c:bubble3D val="0"/>
            <c:spPr>
              <a:solidFill>
                <a:srgbClr val="808080"/>
              </a:solidFill>
            </c:spPr>
            <c:extLst>
              <c:ext xmlns:c16="http://schemas.microsoft.com/office/drawing/2014/chart" uri="{C3380CC4-5D6E-409C-BE32-E72D297353CC}">
                <c16:uniqueId val="{00000001-34BF-4C16-9137-0E128A897055}"/>
              </c:ext>
            </c:extLst>
          </c:dPt>
          <c:dLbls>
            <c:dLbl>
              <c:idx val="0"/>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4BF-4C16-9137-0E128A897055}"/>
                </c:ext>
              </c:extLst>
            </c:dLbl>
            <c:dLbl>
              <c:idx val="1"/>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4BF-4C16-9137-0E128A897055}"/>
                </c:ext>
              </c:extLst>
            </c:dLbl>
            <c:dLbl>
              <c:idx val="2"/>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4BF-4C16-9137-0E128A897055}"/>
                </c:ext>
              </c:extLst>
            </c:dLbl>
            <c:dLbl>
              <c:idx val="3"/>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4BF-4C16-9137-0E128A897055}"/>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Crystal</c:v>
                </c:pt>
                <c:pt idx="1">
                  <c:v>Singha</c:v>
                </c:pt>
                <c:pt idx="2">
                  <c:v>Nestle</c:v>
                </c:pt>
                <c:pt idx="3">
                  <c:v>Others</c:v>
                </c:pt>
              </c:strCache>
            </c:strRef>
          </c:cat>
          <c:val>
            <c:numRef>
              <c:f>Sheet1!$B$2:$B$5</c:f>
              <c:numCache>
                <c:formatCode>General</c:formatCode>
                <c:ptCount val="4"/>
                <c:pt idx="0">
                  <c:v>0.19</c:v>
                </c:pt>
                <c:pt idx="1">
                  <c:v>0.18</c:v>
                </c:pt>
                <c:pt idx="2">
                  <c:v>0.11</c:v>
                </c:pt>
                <c:pt idx="3">
                  <c:v>0.52</c:v>
                </c:pt>
              </c:numCache>
            </c:numRef>
          </c:val>
          <c:extLst>
            <c:ext xmlns:c16="http://schemas.microsoft.com/office/drawing/2014/chart" uri="{C3380CC4-5D6E-409C-BE32-E72D297353CC}">
              <c16:uniqueId val="{00000005-34BF-4C16-9137-0E128A897055}"/>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Out of home</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8C77-4C81-A949-9AAE212458F6}"/>
                </c:ext>
              </c:extLst>
            </c:dLbl>
            <c:dLbl>
              <c:idx val="1"/>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8C77-4C81-A949-9AAE212458F6}"/>
                </c:ext>
              </c:extLst>
            </c:dLbl>
            <c:dLbl>
              <c:idx val="2"/>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8C77-4C81-A949-9AAE212458F6}"/>
                </c:ext>
              </c:extLst>
            </c:dLbl>
            <c:dLbl>
              <c:idx val="3"/>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8C77-4C81-A949-9AAE212458F6}"/>
                </c:ext>
              </c:extLst>
            </c:dLbl>
            <c:dLbl>
              <c:idx val="4"/>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8C77-4C81-A949-9AAE212458F6}"/>
                </c:ext>
              </c:extLst>
            </c:dLbl>
            <c:dLbl>
              <c:idx val="5"/>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8C77-4C81-A949-9AAE212458F6}"/>
                </c:ext>
              </c:extLst>
            </c:dLbl>
            <c:dLbl>
              <c:idx val="6"/>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8C77-4C81-A949-9AAE212458F6}"/>
                </c:ext>
              </c:extLst>
            </c:dLbl>
            <c:dLbl>
              <c:idx val="7"/>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8C77-4C81-A949-9AAE212458F6}"/>
                </c:ext>
              </c:extLst>
            </c:dLbl>
            <c:dLbl>
              <c:idx val="8"/>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8C77-4C81-A949-9AAE212458F6}"/>
                </c:ext>
              </c:extLst>
            </c:dLbl>
            <c:dLbl>
              <c:idx val="9"/>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8C77-4C81-A949-9AAE212458F6}"/>
                </c:ext>
              </c:extLst>
            </c:dLbl>
            <c:dLbl>
              <c:idx val="10"/>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8C77-4C81-A949-9AAE212458F6}"/>
                </c:ext>
              </c:extLst>
            </c:dLbl>
            <c:dLbl>
              <c:idx val="11"/>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8C77-4C81-A949-9AAE212458F6}"/>
                </c:ext>
              </c:extLst>
            </c:dLbl>
            <c:dLbl>
              <c:idx val="12"/>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8C77-4C81-A949-9AAE212458F6}"/>
                </c:ext>
              </c:extLst>
            </c:dLbl>
            <c:dLbl>
              <c:idx val="13"/>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8C77-4C81-A949-9AAE212458F6}"/>
                </c:ext>
              </c:extLst>
            </c:dLbl>
            <c:spPr>
              <a:noFill/>
              <a:ln>
                <a:noFill/>
              </a:ln>
              <a:effectLst/>
            </c:spPr>
            <c:txPr>
              <a:bodyPr/>
              <a:lstStyle/>
              <a:p>
                <a:pPr>
                  <a:defRPr sz="9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Sheet1!$A$2:$A$15</c:f>
              <c:numCache>
                <c:formatCode>General</c:formatCode>
                <c:ptCount val="14"/>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numCache>
            </c:numRef>
          </c:cat>
          <c:val>
            <c:numRef>
              <c:f>Sheet1!$B$2:$B$15</c:f>
              <c:numCache>
                <c:formatCode>General</c:formatCode>
                <c:ptCount val="14"/>
                <c:pt idx="0">
                  <c:v>2.66</c:v>
                </c:pt>
                <c:pt idx="1">
                  <c:v>2.44</c:v>
                </c:pt>
                <c:pt idx="2">
                  <c:v>2.42</c:v>
                </c:pt>
                <c:pt idx="3">
                  <c:v>2.4900000000000002</c:v>
                </c:pt>
                <c:pt idx="4">
                  <c:v>2.54</c:v>
                </c:pt>
                <c:pt idx="5">
                  <c:v>2.5299999999999998</c:v>
                </c:pt>
                <c:pt idx="6">
                  <c:v>2.5299999999999998</c:v>
                </c:pt>
                <c:pt idx="7">
                  <c:v>2.68</c:v>
                </c:pt>
                <c:pt idx="8">
                  <c:v>2.9</c:v>
                </c:pt>
                <c:pt idx="9">
                  <c:v>3.06</c:v>
                </c:pt>
                <c:pt idx="10">
                  <c:v>3.13</c:v>
                </c:pt>
                <c:pt idx="11">
                  <c:v>3.18</c:v>
                </c:pt>
                <c:pt idx="12">
                  <c:v>3.24</c:v>
                </c:pt>
                <c:pt idx="13">
                  <c:v>3.31</c:v>
                </c:pt>
              </c:numCache>
            </c:numRef>
          </c:val>
          <c:smooth val="0"/>
          <c:extLst>
            <c:ext xmlns:c16="http://schemas.microsoft.com/office/drawing/2014/chart" uri="{C3380CC4-5D6E-409C-BE32-E72D297353CC}">
              <c16:uniqueId val="{0000000E-8C77-4C81-A949-9AAE212458F6}"/>
            </c:ext>
          </c:extLst>
        </c:ser>
        <c:ser>
          <c:idx val="1"/>
          <c:order val="1"/>
          <c:tx>
            <c:strRef>
              <c:f>Sheet1!$C$1</c:f>
              <c:strCache>
                <c:ptCount val="1"/>
                <c:pt idx="0">
                  <c:v>At home</c:v>
                </c:pt>
              </c:strCache>
            </c:strRef>
          </c:tx>
          <c:spPr>
            <a:ln>
              <a:solidFill>
                <a:srgbClr val="0F283E"/>
              </a:solidFill>
            </a:ln>
          </c:spPr>
          <c:marker>
            <c:symbol val="circle"/>
            <c:size val="5"/>
            <c:spPr>
              <a:solidFill>
                <a:srgbClr val="0F283E"/>
              </a:solidFill>
              <a:ln>
                <a:solidFill>
                  <a:srgbClr val="0F283E"/>
                </a:solidFill>
              </a:ln>
            </c:spPr>
          </c:marker>
          <c:dLbls>
            <c:dLbl>
              <c:idx val="0"/>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8C77-4C81-A949-9AAE212458F6}"/>
                </c:ext>
              </c:extLst>
            </c:dLbl>
            <c:dLbl>
              <c:idx val="1"/>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8C77-4C81-A949-9AAE212458F6}"/>
                </c:ext>
              </c:extLst>
            </c:dLbl>
            <c:dLbl>
              <c:idx val="2"/>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8C77-4C81-A949-9AAE212458F6}"/>
                </c:ext>
              </c:extLst>
            </c:dLbl>
            <c:dLbl>
              <c:idx val="3"/>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8C77-4C81-A949-9AAE212458F6}"/>
                </c:ext>
              </c:extLst>
            </c:dLbl>
            <c:dLbl>
              <c:idx val="4"/>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8C77-4C81-A949-9AAE212458F6}"/>
                </c:ext>
              </c:extLst>
            </c:dLbl>
            <c:dLbl>
              <c:idx val="5"/>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8C77-4C81-A949-9AAE212458F6}"/>
                </c:ext>
              </c:extLst>
            </c:dLbl>
            <c:dLbl>
              <c:idx val="6"/>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8C77-4C81-A949-9AAE212458F6}"/>
                </c:ext>
              </c:extLst>
            </c:dLbl>
            <c:dLbl>
              <c:idx val="7"/>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8C77-4C81-A949-9AAE212458F6}"/>
                </c:ext>
              </c:extLst>
            </c:dLbl>
            <c:dLbl>
              <c:idx val="8"/>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8C77-4C81-A949-9AAE212458F6}"/>
                </c:ext>
              </c:extLst>
            </c:dLbl>
            <c:dLbl>
              <c:idx val="9"/>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8C77-4C81-A949-9AAE212458F6}"/>
                </c:ext>
              </c:extLst>
            </c:dLbl>
            <c:dLbl>
              <c:idx val="10"/>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8C77-4C81-A949-9AAE212458F6}"/>
                </c:ext>
              </c:extLst>
            </c:dLbl>
            <c:dLbl>
              <c:idx val="11"/>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A-8C77-4C81-A949-9AAE212458F6}"/>
                </c:ext>
              </c:extLst>
            </c:dLbl>
            <c:dLbl>
              <c:idx val="12"/>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B-8C77-4C81-A949-9AAE212458F6}"/>
                </c:ext>
              </c:extLst>
            </c:dLbl>
            <c:dLbl>
              <c:idx val="13"/>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C-8C77-4C81-A949-9AAE212458F6}"/>
                </c:ext>
              </c:extLst>
            </c:dLbl>
            <c:spPr>
              <a:noFill/>
              <a:ln>
                <a:noFill/>
              </a:ln>
              <a:effectLst/>
            </c:spPr>
            <c:txPr>
              <a:bodyPr/>
              <a:lstStyle/>
              <a:p>
                <a:pPr>
                  <a:defRPr sz="9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Sheet1!$A$2:$A$15</c:f>
              <c:numCache>
                <c:formatCode>General</c:formatCode>
                <c:ptCount val="14"/>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numCache>
            </c:numRef>
          </c:cat>
          <c:val>
            <c:numRef>
              <c:f>Sheet1!$C$2:$C$15</c:f>
              <c:numCache>
                <c:formatCode>General</c:formatCode>
                <c:ptCount val="14"/>
                <c:pt idx="0">
                  <c:v>0.45</c:v>
                </c:pt>
                <c:pt idx="1">
                  <c:v>0.42</c:v>
                </c:pt>
                <c:pt idx="2">
                  <c:v>0.41</c:v>
                </c:pt>
                <c:pt idx="3">
                  <c:v>0.42</c:v>
                </c:pt>
                <c:pt idx="4">
                  <c:v>0.43</c:v>
                </c:pt>
                <c:pt idx="5">
                  <c:v>0.43</c:v>
                </c:pt>
                <c:pt idx="6">
                  <c:v>0.44</c:v>
                </c:pt>
                <c:pt idx="7">
                  <c:v>0.48</c:v>
                </c:pt>
                <c:pt idx="8">
                  <c:v>0.5</c:v>
                </c:pt>
                <c:pt idx="9">
                  <c:v>0.52</c:v>
                </c:pt>
                <c:pt idx="10">
                  <c:v>0.53</c:v>
                </c:pt>
                <c:pt idx="11">
                  <c:v>0.55000000000000004</c:v>
                </c:pt>
                <c:pt idx="12">
                  <c:v>0.56999999999999995</c:v>
                </c:pt>
                <c:pt idx="13">
                  <c:v>0.57999999999999996</c:v>
                </c:pt>
              </c:numCache>
            </c:numRef>
          </c:val>
          <c:smooth val="0"/>
          <c:extLst>
            <c:ext xmlns:c16="http://schemas.microsoft.com/office/drawing/2014/chart" uri="{C3380CC4-5D6E-409C-BE32-E72D297353CC}">
              <c16:uniqueId val="{0000001D-8C77-4C81-A949-9AAE212458F6}"/>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Price per unit in U.S. dollars</a:t>
                </a: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da-DK"/>
        </a:p>
      </c:txPr>
    </c:legend>
    <c:plotVisOnly val="1"/>
    <c:dispBlanksAs val="gap"/>
    <c:showDLblsOverMax val="1"/>
  </c:chart>
  <c:txPr>
    <a:bodyPr/>
    <a:lstStyle/>
    <a:p>
      <a:pPr>
        <a:defRPr sz="800" smtId="4294967295"/>
      </a:pPr>
      <a:endParaRPr lang="da-DK"/>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DA36-4C86-BFD0-3E32A6868D4F}"/>
                </c:ext>
              </c:extLst>
            </c:dLbl>
            <c:dLbl>
              <c:idx val="1"/>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DA36-4C86-BFD0-3E32A6868D4F}"/>
                </c:ext>
              </c:extLst>
            </c:dLbl>
            <c:dLbl>
              <c:idx val="2"/>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DA36-4C86-BFD0-3E32A6868D4F}"/>
                </c:ext>
              </c:extLst>
            </c:dLbl>
            <c:dLbl>
              <c:idx val="3"/>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DA36-4C86-BFD0-3E32A6868D4F}"/>
                </c:ext>
              </c:extLst>
            </c:dLbl>
            <c:dLbl>
              <c:idx val="4"/>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DA36-4C86-BFD0-3E32A6868D4F}"/>
                </c:ext>
              </c:extLst>
            </c:dLbl>
            <c:dLbl>
              <c:idx val="5"/>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DA36-4C86-BFD0-3E32A6868D4F}"/>
                </c:ext>
              </c:extLst>
            </c:dLbl>
            <c:dLbl>
              <c:idx val="6"/>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DA36-4C86-BFD0-3E32A6868D4F}"/>
                </c:ext>
              </c:extLst>
            </c:dLbl>
            <c:dLbl>
              <c:idx val="7"/>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DA36-4C86-BFD0-3E32A6868D4F}"/>
                </c:ext>
              </c:extLst>
            </c:dLbl>
            <c:dLbl>
              <c:idx val="8"/>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DA36-4C86-BFD0-3E32A6868D4F}"/>
                </c:ext>
              </c:extLst>
            </c:dLbl>
            <c:dLbl>
              <c:idx val="9"/>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DA36-4C86-BFD0-3E32A6868D4F}"/>
                </c:ext>
              </c:extLst>
            </c:dLbl>
            <c:dLbl>
              <c:idx val="10"/>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DA36-4C86-BFD0-3E32A6868D4F}"/>
                </c:ext>
              </c:extLst>
            </c:dLbl>
            <c:dLbl>
              <c:idx val="11"/>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DA36-4C86-BFD0-3E32A6868D4F}"/>
                </c:ext>
              </c:extLst>
            </c:dLbl>
            <c:dLbl>
              <c:idx val="12"/>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DA36-4C86-BFD0-3E32A6868D4F}"/>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General</c:formatCode>
                <c:ptCount val="13"/>
                <c:pt idx="0">
                  <c:v>8.76</c:v>
                </c:pt>
                <c:pt idx="1">
                  <c:v>9.11</c:v>
                </c:pt>
                <c:pt idx="2">
                  <c:v>9.6999999999999993</c:v>
                </c:pt>
                <c:pt idx="3">
                  <c:v>10.199999999999999</c:v>
                </c:pt>
                <c:pt idx="4">
                  <c:v>10.9</c:v>
                </c:pt>
                <c:pt idx="5">
                  <c:v>11.52</c:v>
                </c:pt>
                <c:pt idx="6">
                  <c:v>12.43</c:v>
                </c:pt>
                <c:pt idx="7">
                  <c:v>13.2</c:v>
                </c:pt>
                <c:pt idx="8">
                  <c:v>13.85</c:v>
                </c:pt>
                <c:pt idx="9">
                  <c:v>14.4</c:v>
                </c:pt>
                <c:pt idx="10">
                  <c:v>15</c:v>
                </c:pt>
                <c:pt idx="11">
                  <c:v>15.3</c:v>
                </c:pt>
                <c:pt idx="12">
                  <c:v>15.9</c:v>
                </c:pt>
              </c:numCache>
            </c:numRef>
          </c:val>
          <c:extLst>
            <c:ext xmlns:c16="http://schemas.microsoft.com/office/drawing/2014/chart" uri="{C3380CC4-5D6E-409C-BE32-E72D297353CC}">
              <c16:uniqueId val="{0000000D-DA36-4C86-BFD0-3E32A6868D4F}"/>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Sales volume in billion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Out of home</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3060-4B6D-8D14-CB2EAED5B6E3}"/>
                </c:ext>
              </c:extLst>
            </c:dLbl>
            <c:dLbl>
              <c:idx val="1"/>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060-4B6D-8D14-CB2EAED5B6E3}"/>
                </c:ext>
              </c:extLst>
            </c:dLbl>
            <c:dLbl>
              <c:idx val="2"/>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060-4B6D-8D14-CB2EAED5B6E3}"/>
                </c:ext>
              </c:extLst>
            </c:dLbl>
            <c:dLbl>
              <c:idx val="3"/>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060-4B6D-8D14-CB2EAED5B6E3}"/>
                </c:ext>
              </c:extLst>
            </c:dLbl>
            <c:dLbl>
              <c:idx val="4"/>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060-4B6D-8D14-CB2EAED5B6E3}"/>
                </c:ext>
              </c:extLst>
            </c:dLbl>
            <c:dLbl>
              <c:idx val="5"/>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3060-4B6D-8D14-CB2EAED5B6E3}"/>
                </c:ext>
              </c:extLst>
            </c:dLbl>
            <c:dLbl>
              <c:idx val="6"/>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3060-4B6D-8D14-CB2EAED5B6E3}"/>
                </c:ext>
              </c:extLst>
            </c:dLbl>
            <c:dLbl>
              <c:idx val="7"/>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3060-4B6D-8D14-CB2EAED5B6E3}"/>
                </c:ext>
              </c:extLst>
            </c:dLbl>
            <c:dLbl>
              <c:idx val="8"/>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3060-4B6D-8D14-CB2EAED5B6E3}"/>
                </c:ext>
              </c:extLst>
            </c:dLbl>
            <c:dLbl>
              <c:idx val="9"/>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3060-4B6D-8D14-CB2EAED5B6E3}"/>
                </c:ext>
              </c:extLst>
            </c:dLbl>
            <c:dLbl>
              <c:idx val="10"/>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3060-4B6D-8D14-CB2EAED5B6E3}"/>
                </c:ext>
              </c:extLst>
            </c:dLbl>
            <c:dLbl>
              <c:idx val="11"/>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3060-4B6D-8D14-CB2EAED5B6E3}"/>
                </c:ext>
              </c:extLst>
            </c:dLbl>
            <c:dLbl>
              <c:idx val="12"/>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3060-4B6D-8D14-CB2EAED5B6E3}"/>
                </c:ext>
              </c:extLst>
            </c:dLbl>
            <c:dLbl>
              <c:idx val="13"/>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3060-4B6D-8D14-CB2EAED5B6E3}"/>
                </c:ext>
              </c:extLst>
            </c:dLbl>
            <c:spPr>
              <a:noFill/>
              <a:ln>
                <a:noFill/>
              </a:ln>
              <a:effectLst/>
            </c:spPr>
            <c:txPr>
              <a:bodyPr/>
              <a:lstStyle/>
              <a:p>
                <a:pPr>
                  <a:defRPr sz="9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Sheet1!$A$2:$A$15</c:f>
              <c:numCache>
                <c:formatCode>General</c:formatCode>
                <c:ptCount val="14"/>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numCache>
            </c:numRef>
          </c:cat>
          <c:val>
            <c:numRef>
              <c:f>Sheet1!$B$2:$B$15</c:f>
              <c:numCache>
                <c:formatCode>General</c:formatCode>
                <c:ptCount val="14"/>
                <c:pt idx="0">
                  <c:v>4.0199999999999996</c:v>
                </c:pt>
                <c:pt idx="1">
                  <c:v>4.1399999999999997</c:v>
                </c:pt>
                <c:pt idx="2">
                  <c:v>4.24</c:v>
                </c:pt>
                <c:pt idx="3">
                  <c:v>4.33</c:v>
                </c:pt>
                <c:pt idx="4">
                  <c:v>4.41</c:v>
                </c:pt>
                <c:pt idx="5">
                  <c:v>4.54</c:v>
                </c:pt>
                <c:pt idx="6">
                  <c:v>4.6900000000000004</c:v>
                </c:pt>
                <c:pt idx="7">
                  <c:v>4.9000000000000004</c:v>
                </c:pt>
                <c:pt idx="8">
                  <c:v>5.07</c:v>
                </c:pt>
                <c:pt idx="9">
                  <c:v>5.24</c:v>
                </c:pt>
                <c:pt idx="10">
                  <c:v>5.42</c:v>
                </c:pt>
                <c:pt idx="11">
                  <c:v>5.59</c:v>
                </c:pt>
                <c:pt idx="12">
                  <c:v>5.76</c:v>
                </c:pt>
                <c:pt idx="13">
                  <c:v>5.93</c:v>
                </c:pt>
              </c:numCache>
            </c:numRef>
          </c:val>
          <c:smooth val="0"/>
          <c:extLst>
            <c:ext xmlns:c16="http://schemas.microsoft.com/office/drawing/2014/chart" uri="{C3380CC4-5D6E-409C-BE32-E72D297353CC}">
              <c16:uniqueId val="{0000000E-3060-4B6D-8D14-CB2EAED5B6E3}"/>
            </c:ext>
          </c:extLst>
        </c:ser>
        <c:ser>
          <c:idx val="1"/>
          <c:order val="1"/>
          <c:tx>
            <c:strRef>
              <c:f>Sheet1!$C$1</c:f>
              <c:strCache>
                <c:ptCount val="1"/>
                <c:pt idx="0">
                  <c:v>At home</c:v>
                </c:pt>
              </c:strCache>
            </c:strRef>
          </c:tx>
          <c:spPr>
            <a:ln>
              <a:solidFill>
                <a:srgbClr val="0F283E"/>
              </a:solidFill>
            </a:ln>
          </c:spPr>
          <c:marker>
            <c:symbol val="circle"/>
            <c:size val="5"/>
            <c:spPr>
              <a:solidFill>
                <a:srgbClr val="0F283E"/>
              </a:solidFill>
              <a:ln>
                <a:solidFill>
                  <a:srgbClr val="0F283E"/>
                </a:solidFill>
              </a:ln>
            </c:spPr>
          </c:marker>
          <c:dLbls>
            <c:dLbl>
              <c:idx val="0"/>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3060-4B6D-8D14-CB2EAED5B6E3}"/>
                </c:ext>
              </c:extLst>
            </c:dLbl>
            <c:dLbl>
              <c:idx val="1"/>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3060-4B6D-8D14-CB2EAED5B6E3}"/>
                </c:ext>
              </c:extLst>
            </c:dLbl>
            <c:dLbl>
              <c:idx val="2"/>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3060-4B6D-8D14-CB2EAED5B6E3}"/>
                </c:ext>
              </c:extLst>
            </c:dLbl>
            <c:dLbl>
              <c:idx val="3"/>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3060-4B6D-8D14-CB2EAED5B6E3}"/>
                </c:ext>
              </c:extLst>
            </c:dLbl>
            <c:dLbl>
              <c:idx val="4"/>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3060-4B6D-8D14-CB2EAED5B6E3}"/>
                </c:ext>
              </c:extLst>
            </c:dLbl>
            <c:dLbl>
              <c:idx val="5"/>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3060-4B6D-8D14-CB2EAED5B6E3}"/>
                </c:ext>
              </c:extLst>
            </c:dLbl>
            <c:dLbl>
              <c:idx val="6"/>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3060-4B6D-8D14-CB2EAED5B6E3}"/>
                </c:ext>
              </c:extLst>
            </c:dLbl>
            <c:dLbl>
              <c:idx val="7"/>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3060-4B6D-8D14-CB2EAED5B6E3}"/>
                </c:ext>
              </c:extLst>
            </c:dLbl>
            <c:dLbl>
              <c:idx val="8"/>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3060-4B6D-8D14-CB2EAED5B6E3}"/>
                </c:ext>
              </c:extLst>
            </c:dLbl>
            <c:dLbl>
              <c:idx val="9"/>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3060-4B6D-8D14-CB2EAED5B6E3}"/>
                </c:ext>
              </c:extLst>
            </c:dLbl>
            <c:dLbl>
              <c:idx val="10"/>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3060-4B6D-8D14-CB2EAED5B6E3}"/>
                </c:ext>
              </c:extLst>
            </c:dLbl>
            <c:dLbl>
              <c:idx val="11"/>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A-3060-4B6D-8D14-CB2EAED5B6E3}"/>
                </c:ext>
              </c:extLst>
            </c:dLbl>
            <c:dLbl>
              <c:idx val="12"/>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B-3060-4B6D-8D14-CB2EAED5B6E3}"/>
                </c:ext>
              </c:extLst>
            </c:dLbl>
            <c:dLbl>
              <c:idx val="13"/>
              <c:numFmt formatCode="#,##0.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C-3060-4B6D-8D14-CB2EAED5B6E3}"/>
                </c:ext>
              </c:extLst>
            </c:dLbl>
            <c:spPr>
              <a:noFill/>
              <a:ln>
                <a:noFill/>
              </a:ln>
              <a:effectLst/>
            </c:spPr>
            <c:txPr>
              <a:bodyPr/>
              <a:lstStyle/>
              <a:p>
                <a:pPr>
                  <a:defRPr sz="9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Sheet1!$A$2:$A$15</c:f>
              <c:numCache>
                <c:formatCode>General</c:formatCode>
                <c:ptCount val="14"/>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numCache>
            </c:numRef>
          </c:cat>
          <c:val>
            <c:numRef>
              <c:f>Sheet1!$C$2:$C$15</c:f>
              <c:numCache>
                <c:formatCode>General</c:formatCode>
                <c:ptCount val="14"/>
                <c:pt idx="0">
                  <c:v>0.68</c:v>
                </c:pt>
                <c:pt idx="1">
                  <c:v>0.69</c:v>
                </c:pt>
                <c:pt idx="2">
                  <c:v>0.7</c:v>
                </c:pt>
                <c:pt idx="3">
                  <c:v>0.71</c:v>
                </c:pt>
                <c:pt idx="4">
                  <c:v>0.72</c:v>
                </c:pt>
                <c:pt idx="5">
                  <c:v>0.73</c:v>
                </c:pt>
                <c:pt idx="6">
                  <c:v>0.76</c:v>
                </c:pt>
                <c:pt idx="7">
                  <c:v>0.81</c:v>
                </c:pt>
                <c:pt idx="8">
                  <c:v>0.83</c:v>
                </c:pt>
                <c:pt idx="9">
                  <c:v>0.86</c:v>
                </c:pt>
                <c:pt idx="10">
                  <c:v>0.89</c:v>
                </c:pt>
                <c:pt idx="11">
                  <c:v>0.91</c:v>
                </c:pt>
                <c:pt idx="12">
                  <c:v>0.93</c:v>
                </c:pt>
                <c:pt idx="13">
                  <c:v>0.96</c:v>
                </c:pt>
              </c:numCache>
            </c:numRef>
          </c:val>
          <c:smooth val="0"/>
          <c:extLst>
            <c:ext xmlns:c16="http://schemas.microsoft.com/office/drawing/2014/chart" uri="{C3380CC4-5D6E-409C-BE32-E72D297353CC}">
              <c16:uniqueId val="{0000001D-3060-4B6D-8D14-CB2EAED5B6E3}"/>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Average price in U.S. dollars</a:t>
                </a: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da-DK"/>
        </a:p>
      </c:txPr>
    </c:legend>
    <c:plotVisOnly val="1"/>
    <c:dispBlanksAs val="gap"/>
    <c:showDLblsOverMax val="1"/>
  </c:chart>
  <c:txPr>
    <a:bodyPr/>
    <a:lstStyle/>
    <a:p>
      <a:pPr>
        <a:defRPr sz="800" smtId="4294967295"/>
      </a:pPr>
      <a:endParaRPr lang="da-DK"/>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Trademark Coca-Cola</c:v>
                </c:pt>
              </c:strCache>
            </c:strRef>
          </c:tx>
          <c:spPr>
            <a:solidFill>
              <a:srgbClr val="2875DD"/>
            </a:solidFill>
            <a:ln>
              <a:solidFill>
                <a:srgbClr val="2875DD"/>
              </a:solidFill>
            </a:ln>
          </c:spPr>
          <c:invertIfNegative val="0"/>
          <c:cat>
            <c:strRef>
              <c:f>Sheet1!$A$2:$A$5</c:f>
              <c:strCache>
                <c:ptCount val="4"/>
                <c:pt idx="0">
                  <c:v>Asia Pacific</c:v>
                </c:pt>
                <c:pt idx="1">
                  <c:v>EMEA</c:v>
                </c:pt>
                <c:pt idx="2">
                  <c:v>North America</c:v>
                </c:pt>
                <c:pt idx="3">
                  <c:v>Latin America</c:v>
                </c:pt>
              </c:strCache>
            </c:strRef>
          </c:cat>
          <c:val>
            <c:numRef>
              <c:f>Sheet1!$B$2:$B$5</c:f>
              <c:numCache>
                <c:formatCode>General</c:formatCode>
                <c:ptCount val="4"/>
                <c:pt idx="0">
                  <c:v>0.06</c:v>
                </c:pt>
                <c:pt idx="1">
                  <c:v>0.04</c:v>
                </c:pt>
                <c:pt idx="2">
                  <c:v>0.01</c:v>
                </c:pt>
                <c:pt idx="3">
                  <c:v>0.05</c:v>
                </c:pt>
              </c:numCache>
            </c:numRef>
          </c:val>
          <c:extLst>
            <c:ext xmlns:c16="http://schemas.microsoft.com/office/drawing/2014/chart" uri="{C3380CC4-5D6E-409C-BE32-E72D297353CC}">
              <c16:uniqueId val="{00000004-E028-4B26-B424-19DA7F14EEF7}"/>
            </c:ext>
          </c:extLst>
        </c:ser>
        <c:ser>
          <c:idx val="1"/>
          <c:order val="1"/>
          <c:tx>
            <c:strRef>
              <c:f>Sheet1!$C$1</c:f>
              <c:strCache>
                <c:ptCount val="1"/>
                <c:pt idx="0">
                  <c:v>Sparkling Flavors</c:v>
                </c:pt>
              </c:strCache>
            </c:strRef>
          </c:tx>
          <c:spPr>
            <a:solidFill>
              <a:srgbClr val="0F283E"/>
            </a:solidFill>
            <a:ln>
              <a:solidFill>
                <a:srgbClr val="0F283E"/>
              </a:solidFill>
            </a:ln>
          </c:spPr>
          <c:invertIfNegative val="0"/>
          <c:cat>
            <c:strRef>
              <c:f>Sheet1!$A$2:$A$5</c:f>
              <c:strCache>
                <c:ptCount val="4"/>
                <c:pt idx="0">
                  <c:v>Asia Pacific</c:v>
                </c:pt>
                <c:pt idx="1">
                  <c:v>EMEA</c:v>
                </c:pt>
                <c:pt idx="2">
                  <c:v>North America</c:v>
                </c:pt>
                <c:pt idx="3">
                  <c:v>Latin America</c:v>
                </c:pt>
              </c:strCache>
            </c:strRef>
          </c:cat>
          <c:val>
            <c:numRef>
              <c:f>Sheet1!$C$2:$C$5</c:f>
              <c:numCache>
                <c:formatCode>General</c:formatCode>
                <c:ptCount val="4"/>
                <c:pt idx="0">
                  <c:v>0.08</c:v>
                </c:pt>
                <c:pt idx="1">
                  <c:v>0.02</c:v>
                </c:pt>
                <c:pt idx="2">
                  <c:v>0.03</c:v>
                </c:pt>
                <c:pt idx="3">
                  <c:v>0.06</c:v>
                </c:pt>
              </c:numCache>
            </c:numRef>
          </c:val>
          <c:extLst>
            <c:ext xmlns:c16="http://schemas.microsoft.com/office/drawing/2014/chart" uri="{C3380CC4-5D6E-409C-BE32-E72D297353CC}">
              <c16:uniqueId val="{00000009-E028-4B26-B424-19DA7F14EEF7}"/>
            </c:ext>
          </c:extLst>
        </c:ser>
        <c:ser>
          <c:idx val="2"/>
          <c:order val="2"/>
          <c:tx>
            <c:strRef>
              <c:f>Sheet1!$D$1</c:f>
              <c:strCache>
                <c:ptCount val="1"/>
                <c:pt idx="0">
                  <c:v>Water, Sports, Coffee and Tea</c:v>
                </c:pt>
              </c:strCache>
            </c:strRef>
          </c:tx>
          <c:spPr>
            <a:solidFill>
              <a:srgbClr val="BABABA"/>
            </a:solidFill>
            <a:ln>
              <a:solidFill>
                <a:srgbClr val="BABABA"/>
              </a:solidFill>
            </a:ln>
          </c:spPr>
          <c:invertIfNegative val="0"/>
          <c:cat>
            <c:strRef>
              <c:f>Sheet1!$A$2:$A$5</c:f>
              <c:strCache>
                <c:ptCount val="4"/>
                <c:pt idx="0">
                  <c:v>Asia Pacific</c:v>
                </c:pt>
                <c:pt idx="1">
                  <c:v>EMEA</c:v>
                </c:pt>
                <c:pt idx="2">
                  <c:v>North America</c:v>
                </c:pt>
                <c:pt idx="3">
                  <c:v>Latin America</c:v>
                </c:pt>
              </c:strCache>
            </c:strRef>
          </c:cat>
          <c:val>
            <c:numRef>
              <c:f>Sheet1!$D$2:$D$5</c:f>
              <c:numCache>
                <c:formatCode>General</c:formatCode>
                <c:ptCount val="4"/>
                <c:pt idx="0">
                  <c:v>0.04</c:v>
                </c:pt>
                <c:pt idx="1">
                  <c:v>0.06</c:v>
                </c:pt>
                <c:pt idx="2">
                  <c:v>0</c:v>
                </c:pt>
                <c:pt idx="3">
                  <c:v>0.1</c:v>
                </c:pt>
              </c:numCache>
            </c:numRef>
          </c:val>
          <c:extLst>
            <c:ext xmlns:c16="http://schemas.microsoft.com/office/drawing/2014/chart" uri="{C3380CC4-5D6E-409C-BE32-E72D297353CC}">
              <c16:uniqueId val="{0000000E-E028-4B26-B424-19DA7F14EEF7}"/>
            </c:ext>
          </c:extLst>
        </c:ser>
        <c:ser>
          <c:idx val="3"/>
          <c:order val="3"/>
          <c:tx>
            <c:strRef>
              <c:f>Sheet1!$E$1</c:f>
              <c:strCache>
                <c:ptCount val="1"/>
                <c:pt idx="0">
                  <c:v>Juice, Value-Added Dairy and Plant-Based Beverages</c:v>
                </c:pt>
              </c:strCache>
            </c:strRef>
          </c:tx>
          <c:spPr>
            <a:solidFill>
              <a:srgbClr val="A60B0B"/>
            </a:solidFill>
            <a:ln>
              <a:solidFill>
                <a:srgbClr val="A60B0B"/>
              </a:solidFill>
            </a:ln>
          </c:spPr>
          <c:invertIfNegative val="0"/>
          <c:cat>
            <c:strRef>
              <c:f>Sheet1!$A$2:$A$5</c:f>
              <c:strCache>
                <c:ptCount val="4"/>
                <c:pt idx="0">
                  <c:v>Asia Pacific</c:v>
                </c:pt>
                <c:pt idx="1">
                  <c:v>EMEA</c:v>
                </c:pt>
                <c:pt idx="2">
                  <c:v>North America</c:v>
                </c:pt>
                <c:pt idx="3">
                  <c:v>Latin America</c:v>
                </c:pt>
              </c:strCache>
            </c:strRef>
          </c:cat>
          <c:val>
            <c:numRef>
              <c:f>Sheet1!$E$2:$E$5</c:f>
              <c:numCache>
                <c:formatCode>General</c:formatCode>
                <c:ptCount val="4"/>
                <c:pt idx="0">
                  <c:v>0.09</c:v>
                </c:pt>
                <c:pt idx="1">
                  <c:v>-0.13</c:v>
                </c:pt>
                <c:pt idx="2">
                  <c:v>0.03</c:v>
                </c:pt>
                <c:pt idx="3">
                  <c:v>0.1</c:v>
                </c:pt>
              </c:numCache>
            </c:numRef>
          </c:val>
          <c:extLst>
            <c:ext xmlns:c16="http://schemas.microsoft.com/office/drawing/2014/chart" uri="{C3380CC4-5D6E-409C-BE32-E72D297353CC}">
              <c16:uniqueId val="{00000013-E028-4B26-B424-19DA7F14EEF7}"/>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Sales volume growth </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da-DK"/>
        </a:p>
      </c:txPr>
    </c:legend>
    <c:plotVisOnly val="1"/>
    <c:dispBlanksAs val="gap"/>
    <c:showDLblsOverMax val="1"/>
  </c:chart>
  <c:txPr>
    <a:bodyPr/>
    <a:lstStyle/>
    <a:p>
      <a:pPr>
        <a:defRPr sz="1800" smtId="4294967295"/>
      </a:pPr>
      <a:endParaRPr lang="da-DK"/>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EDP International</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E22-4E56-B902-6DACEA526C98}"/>
                </c:ext>
              </c:extLst>
            </c:dLbl>
            <c:dLbl>
              <c:idx val="1"/>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E22-4E56-B902-6DACEA526C98}"/>
                </c:ext>
              </c:extLst>
            </c:dLbl>
            <c:dLbl>
              <c:idx val="2"/>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E22-4E56-B902-6DACEA526C98}"/>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Sheet1!$B$2:$B$4</c:f>
              <c:numCache>
                <c:formatCode>General</c:formatCode>
                <c:ptCount val="3"/>
                <c:pt idx="0">
                  <c:v>8229</c:v>
                </c:pt>
                <c:pt idx="1">
                  <c:v>8424</c:v>
                </c:pt>
                <c:pt idx="2">
                  <c:v>8015</c:v>
                </c:pt>
              </c:numCache>
            </c:numRef>
          </c:val>
          <c:extLst>
            <c:ext xmlns:c16="http://schemas.microsoft.com/office/drawing/2014/chart" uri="{C3380CC4-5D6E-409C-BE32-E72D297353CC}">
              <c16:uniqueId val="{00000003-5E22-4E56-B902-6DACEA526C98}"/>
            </c:ext>
          </c:extLst>
        </c:ser>
        <c:ser>
          <c:idx val="1"/>
          <c:order val="1"/>
          <c:tx>
            <c:strRef>
              <c:f>Sheet1!$C$1</c:f>
              <c:strCache>
                <c:ptCount val="1"/>
                <c:pt idx="0">
                  <c:v>EDP Noram</c:v>
                </c:pt>
              </c:strCache>
            </c:strRef>
          </c:tx>
          <c:spPr>
            <a:solidFill>
              <a:srgbClr val="0F283E"/>
            </a:solidFill>
            <a:ln>
              <a:solidFill>
                <a:srgbClr val="0F283E"/>
              </a:solidFill>
            </a:ln>
          </c:spPr>
          <c:invertIfNegative val="0"/>
          <c:dLbls>
            <c:dLbl>
              <c:idx val="0"/>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E22-4E56-B902-6DACEA526C98}"/>
                </c:ext>
              </c:extLst>
            </c:dLbl>
            <c:dLbl>
              <c:idx val="1"/>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5E22-4E56-B902-6DACEA526C98}"/>
                </c:ext>
              </c:extLst>
            </c:dLbl>
            <c:dLbl>
              <c:idx val="2"/>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5E22-4E56-B902-6DACEA526C98}"/>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Sheet1!$C$2:$C$4</c:f>
              <c:numCache>
                <c:formatCode>General</c:formatCode>
                <c:ptCount val="3"/>
                <c:pt idx="0">
                  <c:v>2506</c:v>
                </c:pt>
                <c:pt idx="1">
                  <c:v>4530</c:v>
                </c:pt>
                <c:pt idx="2">
                  <c:v>5041</c:v>
                </c:pt>
              </c:numCache>
            </c:numRef>
          </c:val>
          <c:extLst>
            <c:ext xmlns:c16="http://schemas.microsoft.com/office/drawing/2014/chart" uri="{C3380CC4-5D6E-409C-BE32-E72D297353CC}">
              <c16:uniqueId val="{00000007-5E22-4E56-B902-6DACEA526C98}"/>
            </c:ext>
          </c:extLst>
        </c:ser>
        <c:ser>
          <c:idx val="2"/>
          <c:order val="2"/>
          <c:tx>
            <c:strRef>
              <c:f>Sheet1!$D$1</c:f>
              <c:strCache>
                <c:ptCount val="1"/>
                <c:pt idx="0">
                  <c:v>Specialized Nutrition</c:v>
                </c:pt>
              </c:strCache>
            </c:strRef>
          </c:tx>
          <c:spPr>
            <a:solidFill>
              <a:srgbClr val="BABABA"/>
            </a:solidFill>
            <a:ln>
              <a:solidFill>
                <a:srgbClr val="BABABA"/>
              </a:solidFill>
            </a:ln>
          </c:spPr>
          <c:invertIfNegative val="0"/>
          <c:dLbls>
            <c:dLbl>
              <c:idx val="0"/>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5E22-4E56-B902-6DACEA526C98}"/>
                </c:ext>
              </c:extLst>
            </c:dLbl>
            <c:dLbl>
              <c:idx val="1"/>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5E22-4E56-B902-6DACEA526C98}"/>
                </c:ext>
              </c:extLst>
            </c:dLbl>
            <c:dLbl>
              <c:idx val="2"/>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5E22-4E56-B902-6DACEA526C98}"/>
                </c:ext>
              </c:extLst>
            </c:dLbl>
            <c:dLbl>
              <c:idx val="3"/>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5E22-4E56-B902-6DACEA526C98}"/>
                </c:ext>
              </c:extLst>
            </c:dLbl>
            <c:dLbl>
              <c:idx val="4"/>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5E22-4E56-B902-6DACEA526C98}"/>
                </c:ext>
              </c:extLst>
            </c:dLbl>
            <c:dLbl>
              <c:idx val="5"/>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5E22-4E56-B902-6DACEA526C98}"/>
                </c:ext>
              </c:extLst>
            </c:dLbl>
            <c:dLbl>
              <c:idx val="6"/>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5E22-4E56-B902-6DACEA526C98}"/>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Sheet1!$D$2:$D$8</c:f>
              <c:numCache>
                <c:formatCode>General</c:formatCode>
                <c:ptCount val="7"/>
                <c:pt idx="0">
                  <c:v>6634</c:v>
                </c:pt>
                <c:pt idx="1">
                  <c:v>7102</c:v>
                </c:pt>
                <c:pt idx="2">
                  <c:v>7115</c:v>
                </c:pt>
                <c:pt idx="3">
                  <c:v>7556</c:v>
                </c:pt>
                <c:pt idx="4">
                  <c:v>7192</c:v>
                </c:pt>
                <c:pt idx="5">
                  <c:v>7230</c:v>
                </c:pt>
                <c:pt idx="6">
                  <c:v>8319</c:v>
                </c:pt>
              </c:numCache>
            </c:numRef>
          </c:val>
          <c:extLst>
            <c:ext xmlns:c16="http://schemas.microsoft.com/office/drawing/2014/chart" uri="{C3380CC4-5D6E-409C-BE32-E72D297353CC}">
              <c16:uniqueId val="{0000000F-5E22-4E56-B902-6DACEA526C98}"/>
            </c:ext>
          </c:extLst>
        </c:ser>
        <c:ser>
          <c:idx val="3"/>
          <c:order val="3"/>
          <c:tx>
            <c:strRef>
              <c:f>Sheet1!$E$1</c:f>
              <c:strCache>
                <c:ptCount val="1"/>
                <c:pt idx="0">
                  <c:v>Waters</c:v>
                </c:pt>
              </c:strCache>
            </c:strRef>
          </c:tx>
          <c:spPr>
            <a:solidFill>
              <a:srgbClr val="A60B0B"/>
            </a:solidFill>
            <a:ln>
              <a:solidFill>
                <a:srgbClr val="A60B0B"/>
              </a:solidFill>
            </a:ln>
          </c:spPr>
          <c:invertIfNegative val="0"/>
          <c:dLbls>
            <c:dLbl>
              <c:idx val="0"/>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5E22-4E56-B902-6DACEA526C98}"/>
                </c:ext>
              </c:extLst>
            </c:dLbl>
            <c:dLbl>
              <c:idx val="1"/>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5E22-4E56-B902-6DACEA526C98}"/>
                </c:ext>
              </c:extLst>
            </c:dLbl>
            <c:dLbl>
              <c:idx val="2"/>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5E22-4E56-B902-6DACEA526C98}"/>
                </c:ext>
              </c:extLst>
            </c:dLbl>
            <c:dLbl>
              <c:idx val="3"/>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5E22-4E56-B902-6DACEA526C98}"/>
                </c:ext>
              </c:extLst>
            </c:dLbl>
            <c:dLbl>
              <c:idx val="4"/>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5E22-4E56-B902-6DACEA526C98}"/>
                </c:ext>
              </c:extLst>
            </c:dLbl>
            <c:dLbl>
              <c:idx val="5"/>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5E22-4E56-B902-6DACEA526C98}"/>
                </c:ext>
              </c:extLst>
            </c:dLbl>
            <c:dLbl>
              <c:idx val="6"/>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5E22-4E56-B902-6DACEA526C98}"/>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Sheet1!$E$2:$E$8</c:f>
              <c:numCache>
                <c:formatCode>General</c:formatCode>
                <c:ptCount val="7"/>
                <c:pt idx="0">
                  <c:v>4574</c:v>
                </c:pt>
                <c:pt idx="1">
                  <c:v>4621</c:v>
                </c:pt>
                <c:pt idx="2">
                  <c:v>4480</c:v>
                </c:pt>
                <c:pt idx="3">
                  <c:v>4568</c:v>
                </c:pt>
                <c:pt idx="4">
                  <c:v>3605</c:v>
                </c:pt>
                <c:pt idx="5">
                  <c:v>3961</c:v>
                </c:pt>
                <c:pt idx="6">
                  <c:v>4543</c:v>
                </c:pt>
              </c:numCache>
            </c:numRef>
          </c:val>
          <c:extLst>
            <c:ext xmlns:c16="http://schemas.microsoft.com/office/drawing/2014/chart" uri="{C3380CC4-5D6E-409C-BE32-E72D297353CC}">
              <c16:uniqueId val="{00000017-5E22-4E56-B902-6DACEA526C98}"/>
            </c:ext>
          </c:extLst>
        </c:ser>
        <c:ser>
          <c:idx val="4"/>
          <c:order val="4"/>
          <c:tx>
            <c:strRef>
              <c:f>Sheet1!$F$1</c:f>
              <c:strCache>
                <c:ptCount val="1"/>
                <c:pt idx="0">
                  <c:v>EDP*</c:v>
                </c:pt>
              </c:strCache>
            </c:strRef>
          </c:tx>
          <c:spPr>
            <a:solidFill>
              <a:srgbClr val="87BC24"/>
            </a:solidFill>
            <a:ln>
              <a:solidFill>
                <a:srgbClr val="87BC24"/>
              </a:solidFill>
            </a:ln>
          </c:spPr>
          <c:invertIfNegative val="0"/>
          <c:dLbls>
            <c:dLbl>
              <c:idx val="0"/>
              <c:spPr/>
              <c:txPr>
                <a:bodyPr/>
                <a:lstStyle/>
                <a:p>
                  <a:pPr>
                    <a:defRPr smtId="4294967295">
                      <a:noFill/>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8-5E22-4E56-B902-6DACEA526C98}"/>
                </c:ext>
              </c:extLst>
            </c:dLbl>
            <c:dLbl>
              <c:idx val="1"/>
              <c:spPr/>
              <c:txPr>
                <a:bodyPr/>
                <a:lstStyle/>
                <a:p>
                  <a:pPr>
                    <a:defRPr smtId="4294967295">
                      <a:noFill/>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9-5E22-4E56-B902-6DACEA526C98}"/>
                </c:ext>
              </c:extLst>
            </c:dLbl>
            <c:dLbl>
              <c:idx val="2"/>
              <c:spPr/>
              <c:txPr>
                <a:bodyPr/>
                <a:lstStyle/>
                <a:p>
                  <a:pPr>
                    <a:defRPr smtId="4294967295">
                      <a:noFill/>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A-5E22-4E56-B902-6DACEA526C98}"/>
                </c:ext>
              </c:extLst>
            </c:dLbl>
            <c:dLbl>
              <c:idx val="3"/>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B-5E22-4E56-B902-6DACEA526C98}"/>
                </c:ext>
              </c:extLst>
            </c:dLbl>
            <c:dLbl>
              <c:idx val="4"/>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C-5E22-4E56-B902-6DACEA526C98}"/>
                </c:ext>
              </c:extLst>
            </c:dLbl>
            <c:dLbl>
              <c:idx val="5"/>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D-5E22-4E56-B902-6DACEA526C98}"/>
                </c:ext>
              </c:extLst>
            </c:dLbl>
            <c:dLbl>
              <c:idx val="6"/>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E-5E22-4E56-B902-6DACEA526C98}"/>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Sheet1!$F$2:$F$8</c:f>
              <c:numCache>
                <c:formatCode>General</c:formatCode>
                <c:ptCount val="7"/>
                <c:pt idx="3">
                  <c:v>13163</c:v>
                </c:pt>
                <c:pt idx="4">
                  <c:v>12823</c:v>
                </c:pt>
                <c:pt idx="5">
                  <c:v>13090</c:v>
                </c:pt>
                <c:pt idx="6">
                  <c:v>14799</c:v>
                </c:pt>
              </c:numCache>
            </c:numRef>
          </c:val>
          <c:extLst>
            <c:ext xmlns:c16="http://schemas.microsoft.com/office/drawing/2014/chart" uri="{C3380CC4-5D6E-409C-BE32-E72D297353CC}">
              <c16:uniqueId val="{0000001F-5E22-4E56-B902-6DACEA526C98}"/>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Sales in million euros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da-DK"/>
        </a:p>
      </c:txPr>
    </c:legend>
    <c:plotVisOnly val="1"/>
    <c:dispBlanksAs val="gap"/>
    <c:showDLblsOverMax val="1"/>
  </c:chart>
  <c:txPr>
    <a:bodyPr/>
    <a:lstStyle/>
    <a:p>
      <a:pPr>
        <a:defRPr sz="1800" smtId="4294967295"/>
      </a:pPr>
      <a:endParaRPr lang="da-DK"/>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7A7-47A3-B728-02CBF1D2EF4D}"/>
                </c:ext>
              </c:extLst>
            </c:dLbl>
            <c:dLbl>
              <c:idx val="1"/>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7A7-47A3-B728-02CBF1D2EF4D}"/>
                </c:ext>
              </c:extLst>
            </c:dLbl>
            <c:dLbl>
              <c:idx val="2"/>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7A7-47A3-B728-02CBF1D2EF4D}"/>
                </c:ext>
              </c:extLst>
            </c:dLbl>
            <c:dLbl>
              <c:idx val="3"/>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57A7-47A3-B728-02CBF1D2EF4D}"/>
                </c:ext>
              </c:extLst>
            </c:dLbl>
            <c:dLbl>
              <c:idx val="4"/>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7A7-47A3-B728-02CBF1D2EF4D}"/>
                </c:ext>
              </c:extLst>
            </c:dLbl>
            <c:dLbl>
              <c:idx val="5"/>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57A7-47A3-B728-02CBF1D2EF4D}"/>
                </c:ext>
              </c:extLst>
            </c:dLbl>
            <c:dLbl>
              <c:idx val="6"/>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57A7-47A3-B728-02CBF1D2EF4D}"/>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Sheet1!$A$2:$A$8</c:f>
              <c:strCache>
                <c:ptCount val="7"/>
                <c:pt idx="0">
                  <c:v>Powdered and liquid beverages</c:v>
                </c:pt>
                <c:pt idx="1">
                  <c:v>PetCare</c:v>
                </c:pt>
                <c:pt idx="2">
                  <c:v>Nutrition and Health Science*</c:v>
                </c:pt>
                <c:pt idx="3">
                  <c:v>Prepared dishes and cooking aids</c:v>
                </c:pt>
                <c:pt idx="4">
                  <c:v>Milk products and ice cream</c:v>
                </c:pt>
                <c:pt idx="5">
                  <c:v>Confectionery</c:v>
                </c:pt>
                <c:pt idx="6">
                  <c:v>Water</c:v>
                </c:pt>
              </c:strCache>
            </c:strRef>
          </c:cat>
          <c:val>
            <c:numRef>
              <c:f>Sheet1!$B$2:$B$8</c:f>
              <c:numCache>
                <c:formatCode>General</c:formatCode>
                <c:ptCount val="7"/>
                <c:pt idx="0">
                  <c:v>25218</c:v>
                </c:pt>
                <c:pt idx="1">
                  <c:v>18101</c:v>
                </c:pt>
                <c:pt idx="2">
                  <c:v>15678</c:v>
                </c:pt>
                <c:pt idx="3">
                  <c:v>12484</c:v>
                </c:pt>
                <c:pt idx="4">
                  <c:v>11289</c:v>
                </c:pt>
                <c:pt idx="5">
                  <c:v>8118</c:v>
                </c:pt>
                <c:pt idx="6">
                  <c:v>3536</c:v>
                </c:pt>
              </c:numCache>
            </c:numRef>
          </c:val>
          <c:extLst>
            <c:ext xmlns:c16="http://schemas.microsoft.com/office/drawing/2014/chart" uri="{C3380CC4-5D6E-409C-BE32-E72D297353CC}">
              <c16:uniqueId val="{00000007-57A7-47A3-B728-02CBF1D2EF4D}"/>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Column1</c:v>
                </c:pt>
              </c:strCache>
            </c:strRef>
          </c:tx>
          <c:spPr>
            <a:solidFill>
              <a:srgbClr val="2875DD"/>
            </a:solidFill>
            <a:ln>
              <a:solidFill>
                <a:srgbClr val="2875DD"/>
              </a:solidFill>
            </a:ln>
          </c:spPr>
          <c:dPt>
            <c:idx val="0"/>
            <c:bubble3D val="0"/>
            <c:spPr>
              <a:solidFill>
                <a:srgbClr val="2875DD"/>
              </a:solidFill>
            </c:spPr>
            <c:extLst>
              <c:ext xmlns:c16="http://schemas.microsoft.com/office/drawing/2014/chart" uri="{C3380CC4-5D6E-409C-BE32-E72D297353CC}">
                <c16:uniqueId val="{00000001-0995-48E6-8BFF-B6F8F766B22D}"/>
              </c:ext>
            </c:extLst>
          </c:dPt>
          <c:dPt>
            <c:idx val="1"/>
            <c:bubble3D val="0"/>
            <c:spPr>
              <a:solidFill>
                <a:srgbClr val="0F283E"/>
              </a:solidFill>
            </c:spPr>
            <c:extLst>
              <c:ext xmlns:c16="http://schemas.microsoft.com/office/drawing/2014/chart" uri="{C3380CC4-5D6E-409C-BE32-E72D297353CC}">
                <c16:uniqueId val="{00000003-0995-48E6-8BFF-B6F8F766B22D}"/>
              </c:ext>
            </c:extLst>
          </c:dPt>
          <c:dPt>
            <c:idx val="2"/>
            <c:bubble3D val="0"/>
            <c:spPr>
              <a:solidFill>
                <a:srgbClr val="BABABA"/>
              </a:solidFill>
            </c:spPr>
            <c:extLst>
              <c:ext xmlns:c16="http://schemas.microsoft.com/office/drawing/2014/chart" uri="{C3380CC4-5D6E-409C-BE32-E72D297353CC}">
                <c16:uniqueId val="{00000005-0995-48E6-8BFF-B6F8F766B22D}"/>
              </c:ext>
            </c:extLst>
          </c:dPt>
          <c:dPt>
            <c:idx val="3"/>
            <c:bubble3D val="0"/>
            <c:spPr>
              <a:solidFill>
                <a:srgbClr val="A60B0B"/>
              </a:solidFill>
            </c:spPr>
            <c:extLst>
              <c:ext xmlns:c16="http://schemas.microsoft.com/office/drawing/2014/chart" uri="{C3380CC4-5D6E-409C-BE32-E72D297353CC}">
                <c16:uniqueId val="{00000007-0995-48E6-8BFF-B6F8F766B22D}"/>
              </c:ext>
            </c:extLst>
          </c:dPt>
          <c:dPt>
            <c:idx val="4"/>
            <c:bubble3D val="0"/>
            <c:spPr>
              <a:solidFill>
                <a:srgbClr val="87BC24"/>
              </a:solidFill>
            </c:spPr>
            <c:extLst>
              <c:ext xmlns:c16="http://schemas.microsoft.com/office/drawing/2014/chart" uri="{C3380CC4-5D6E-409C-BE32-E72D297353CC}">
                <c16:uniqueId val="{00000009-0995-48E6-8BFF-B6F8F766B22D}"/>
              </c:ext>
            </c:extLst>
          </c:dPt>
          <c:dPt>
            <c:idx val="5"/>
            <c:bubble3D val="0"/>
            <c:spPr>
              <a:solidFill>
                <a:srgbClr val="EBB523"/>
              </a:solidFill>
            </c:spPr>
            <c:extLst>
              <c:ext xmlns:c16="http://schemas.microsoft.com/office/drawing/2014/chart" uri="{C3380CC4-5D6E-409C-BE32-E72D297353CC}">
                <c16:uniqueId val="{0000000B-0995-48E6-8BFF-B6F8F766B22D}"/>
              </c:ext>
            </c:extLst>
          </c:dPt>
          <c:dLbls>
            <c:dLbl>
              <c:idx val="0"/>
              <c:numFmt formatCode="#,##0.0%" sourceLinked="0"/>
              <c:spPr/>
              <c:txPr>
                <a:bodyPr/>
                <a:lstStyle/>
                <a:p>
                  <a:pPr>
                    <a:defRPr sz="1100" b="0" smtId="4294967295">
                      <a:solidFill>
                        <a:srgbClr val="0F2741"/>
                      </a:solidFill>
                      <a:effectLst>
                        <a:glow rad="50800">
                          <a:srgbClr val="FFFFFF"/>
                        </a:glow>
                      </a:effectLst>
                      <a:latin typeface="Open Sans"/>
                    </a:defRPr>
                  </a:pPr>
                  <a:endParaRPr lang="da-DK"/>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0995-48E6-8BFF-B6F8F766B22D}"/>
                </c:ext>
              </c:extLst>
            </c:dLbl>
            <c:dLbl>
              <c:idx val="1"/>
              <c:numFmt formatCode="#,##0.0%" sourceLinked="0"/>
              <c:spPr/>
              <c:txPr>
                <a:bodyPr/>
                <a:lstStyle/>
                <a:p>
                  <a:pPr>
                    <a:defRPr sz="1100" b="0" smtId="4294967295">
                      <a:solidFill>
                        <a:srgbClr val="0F2741"/>
                      </a:solidFill>
                      <a:effectLst>
                        <a:glow rad="50800">
                          <a:srgbClr val="FFFFFF"/>
                        </a:glow>
                      </a:effectLst>
                      <a:latin typeface="Open Sans"/>
                    </a:defRPr>
                  </a:pPr>
                  <a:endParaRPr lang="da-DK"/>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0995-48E6-8BFF-B6F8F766B22D}"/>
                </c:ext>
              </c:extLst>
            </c:dLbl>
            <c:dLbl>
              <c:idx val="2"/>
              <c:numFmt formatCode="#,##0.0%" sourceLinked="0"/>
              <c:spPr/>
              <c:txPr>
                <a:bodyPr/>
                <a:lstStyle/>
                <a:p>
                  <a:pPr>
                    <a:defRPr sz="1100" b="0" smtId="4294967295">
                      <a:solidFill>
                        <a:srgbClr val="0F2741"/>
                      </a:solidFill>
                      <a:effectLst>
                        <a:glow rad="50800">
                          <a:srgbClr val="FFFFFF"/>
                        </a:glow>
                      </a:effectLst>
                      <a:latin typeface="Open Sans"/>
                    </a:defRPr>
                  </a:pPr>
                  <a:endParaRPr lang="da-DK"/>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0995-48E6-8BFF-B6F8F766B22D}"/>
                </c:ext>
              </c:extLst>
            </c:dLbl>
            <c:dLbl>
              <c:idx val="3"/>
              <c:numFmt formatCode="#,##0.0%" sourceLinked="0"/>
              <c:spPr/>
              <c:txPr>
                <a:bodyPr/>
                <a:lstStyle/>
                <a:p>
                  <a:pPr>
                    <a:defRPr sz="1100" b="0" smtId="4294967295">
                      <a:solidFill>
                        <a:srgbClr val="0F2741"/>
                      </a:solidFill>
                      <a:effectLst>
                        <a:glow rad="50800">
                          <a:srgbClr val="FFFFFF"/>
                        </a:glow>
                      </a:effectLst>
                      <a:latin typeface="Open Sans"/>
                    </a:defRPr>
                  </a:pPr>
                  <a:endParaRPr lang="da-DK"/>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0995-48E6-8BFF-B6F8F766B22D}"/>
                </c:ext>
              </c:extLst>
            </c:dLbl>
            <c:dLbl>
              <c:idx val="4"/>
              <c:numFmt formatCode="#,##0%" sourceLinked="0"/>
              <c:spPr/>
              <c:txPr>
                <a:bodyPr/>
                <a:lstStyle/>
                <a:p>
                  <a:pPr>
                    <a:defRPr sz="1100" b="0" smtId="4294967295">
                      <a:solidFill>
                        <a:srgbClr val="0F2741"/>
                      </a:solidFill>
                      <a:effectLst>
                        <a:glow rad="50800">
                          <a:srgbClr val="FFFFFF"/>
                        </a:glow>
                      </a:effectLst>
                      <a:latin typeface="Open Sans"/>
                    </a:defRPr>
                  </a:pPr>
                  <a:endParaRPr lang="da-DK"/>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0995-48E6-8BFF-B6F8F766B22D}"/>
                </c:ext>
              </c:extLst>
            </c:dLbl>
            <c:dLbl>
              <c:idx val="5"/>
              <c:numFmt formatCode="#,##0.0%" sourceLinked="0"/>
              <c:spPr/>
              <c:txPr>
                <a:bodyPr/>
                <a:lstStyle/>
                <a:p>
                  <a:pPr>
                    <a:defRPr sz="1100" b="0" smtId="4294967295">
                      <a:solidFill>
                        <a:srgbClr val="0F2741"/>
                      </a:solidFill>
                      <a:effectLst>
                        <a:glow rad="50800">
                          <a:srgbClr val="FFFFFF"/>
                        </a:glow>
                      </a:effectLst>
                      <a:latin typeface="Open Sans"/>
                    </a:defRPr>
                  </a:pPr>
                  <a:endParaRPr lang="da-DK"/>
                </a:p>
              </c:txPr>
              <c:dLblPos val="bestFit"/>
              <c:showLegendKey val="1"/>
              <c:showVal val="0"/>
              <c:showCatName val="1"/>
              <c:showSerName val="0"/>
              <c:showPercent val="1"/>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0995-48E6-8BFF-B6F8F766B22D}"/>
                </c:ext>
              </c:extLst>
            </c:dLbl>
            <c:spPr>
              <a:noFill/>
              <a:ln>
                <a:noFill/>
              </a:ln>
              <a:effectLst/>
            </c:spPr>
            <c:txPr>
              <a:bodyPr/>
              <a:lstStyle/>
              <a:p>
                <a:pPr>
                  <a:defRPr sz="1100" b="0" smtId="4294967295">
                    <a:solidFill>
                      <a:srgbClr val="0F2741"/>
                    </a:solidFill>
                    <a:latin typeface="Open Sans"/>
                  </a:defRPr>
                </a:pPr>
                <a:endParaRPr lang="da-DK"/>
              </a:p>
            </c:txPr>
            <c:dLblPos val="bestFit"/>
            <c:showLegendKey val="1"/>
            <c:showVal val="0"/>
            <c:showCatName val="1"/>
            <c:showSerName val="0"/>
            <c:showPercent val="1"/>
            <c:showBubbleSize val="0"/>
            <c:separator> </c:separator>
            <c:showLeaderLines val="1"/>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Lst>
          </c:dLbls>
          <c:cat>
            <c:strRef>
              <c:f>Sheet1!$A$2:$A$7</c:f>
              <c:strCache>
                <c:ptCount val="6"/>
                <c:pt idx="0">
                  <c:v>Water</c:v>
                </c:pt>
                <c:pt idx="1">
                  <c:v>Alcoholic beverages*</c:v>
                </c:pt>
                <c:pt idx="2">
                  <c:v>Milk and dairy drinks</c:v>
                </c:pt>
                <c:pt idx="3">
                  <c:v>Carbonated soft drinks (CSD)</c:v>
                </c:pt>
                <c:pt idx="4">
                  <c:v>New drinks**</c:v>
                </c:pt>
                <c:pt idx="5">
                  <c:v>Fruit and vegetable juices</c:v>
                </c:pt>
              </c:strCache>
            </c:strRef>
          </c:cat>
          <c:val>
            <c:numRef>
              <c:f>Sheet1!$B$2:$B$7</c:f>
              <c:numCache>
                <c:formatCode>General</c:formatCode>
                <c:ptCount val="6"/>
                <c:pt idx="0">
                  <c:v>0.33500000000000002</c:v>
                </c:pt>
                <c:pt idx="1">
                  <c:v>0.193</c:v>
                </c:pt>
                <c:pt idx="2">
                  <c:v>0.183</c:v>
                </c:pt>
                <c:pt idx="3">
                  <c:v>0.16900000000000001</c:v>
                </c:pt>
                <c:pt idx="4">
                  <c:v>0.06</c:v>
                </c:pt>
                <c:pt idx="5">
                  <c:v>5.8999999999999997E-2</c:v>
                </c:pt>
              </c:numCache>
            </c:numRef>
          </c:val>
          <c:extLst>
            <c:ext xmlns:c16="http://schemas.microsoft.com/office/drawing/2014/chart" uri="{C3380CC4-5D6E-409C-BE32-E72D297353CC}">
              <c16:uniqueId val="{0000000C-0995-48E6-8BFF-B6F8F766B22D}"/>
            </c:ext>
          </c:extLst>
        </c:ser>
        <c:dLbls>
          <c:showLegendKey val="0"/>
          <c:showVal val="0"/>
          <c:showCatName val="0"/>
          <c:showSerName val="0"/>
          <c:showPercent val="0"/>
          <c:showBubbleSize val="0"/>
          <c:showLeaderLines val="1"/>
        </c:dLbls>
        <c:firstSliceAng val="0"/>
      </c:pieChart>
    </c:plotArea>
    <c:plotVisOnly val="1"/>
    <c:dispBlanksAs val="gap"/>
    <c:showDLblsOverMax val="1"/>
  </c:chart>
  <c:txPr>
    <a:bodyPr/>
    <a:lstStyle/>
    <a:p>
      <a:pPr>
        <a:defRPr sz="1800" smtId="4294967295"/>
      </a:pPr>
      <a:endParaRPr lang="da-DK"/>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C74-4FE0-9FFC-43ED17789590}"/>
                </c:ext>
              </c:extLst>
            </c:dLbl>
            <c:dLbl>
              <c:idx val="1"/>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C74-4FE0-9FFC-43ED17789590}"/>
                </c:ext>
              </c:extLst>
            </c:dLbl>
            <c:dLbl>
              <c:idx val="2"/>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C74-4FE0-9FFC-43ED17789590}"/>
                </c:ext>
              </c:extLst>
            </c:dLbl>
            <c:dLbl>
              <c:idx val="3"/>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5C74-4FE0-9FFC-43ED17789590}"/>
                </c:ext>
              </c:extLst>
            </c:dLbl>
            <c:dLbl>
              <c:idx val="4"/>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C74-4FE0-9FFC-43ED17789590}"/>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Sheet1!$A$2:$A$6</c:f>
              <c:strCache>
                <c:ptCount val="5"/>
                <c:pt idx="0">
                  <c:v>Private label</c:v>
                </c:pt>
                <c:pt idx="1">
                  <c:v>Aquafina</c:v>
                </c:pt>
                <c:pt idx="2">
                  <c:v>Glacéau Smart Water</c:v>
                </c:pt>
                <c:pt idx="3">
                  <c:v>Dasani</c:v>
                </c:pt>
                <c:pt idx="4">
                  <c:v>Poland Spring</c:v>
                </c:pt>
              </c:strCache>
            </c:strRef>
          </c:cat>
          <c:val>
            <c:numRef>
              <c:f>Sheet1!$B$2:$B$6</c:f>
              <c:numCache>
                <c:formatCode>General</c:formatCode>
                <c:ptCount val="5"/>
                <c:pt idx="0">
                  <c:v>0.34799999999999998</c:v>
                </c:pt>
                <c:pt idx="1">
                  <c:v>8.5000000000000006E-2</c:v>
                </c:pt>
                <c:pt idx="2">
                  <c:v>7.9000000000000001E-2</c:v>
                </c:pt>
                <c:pt idx="3">
                  <c:v>6.0999999999999999E-2</c:v>
                </c:pt>
                <c:pt idx="4">
                  <c:v>6.0999999999999999E-2</c:v>
                </c:pt>
              </c:numCache>
            </c:numRef>
          </c:val>
          <c:extLst>
            <c:ext xmlns:c16="http://schemas.microsoft.com/office/drawing/2014/chart" uri="{C3380CC4-5D6E-409C-BE32-E72D297353CC}">
              <c16:uniqueId val="{00000005-5C74-4FE0-9FFC-43ED17789590}"/>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048-4383-88D7-E7B1BBC36BCA}"/>
                </c:ext>
              </c:extLst>
            </c:dLbl>
            <c:dLbl>
              <c:idx val="1"/>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048-4383-88D7-E7B1BBC36BCA}"/>
                </c:ext>
              </c:extLst>
            </c:dLbl>
            <c:dLbl>
              <c:idx val="2"/>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048-4383-88D7-E7B1BBC36BCA}"/>
                </c:ext>
              </c:extLst>
            </c:dLbl>
            <c:dLbl>
              <c:idx val="3"/>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048-4383-88D7-E7B1BBC36BCA}"/>
                </c:ext>
              </c:extLst>
            </c:dLbl>
            <c:dLbl>
              <c:idx val="4"/>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048-4383-88D7-E7B1BBC36BCA}"/>
                </c:ext>
              </c:extLst>
            </c:dLbl>
            <c:dLbl>
              <c:idx val="5"/>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048-4383-88D7-E7B1BBC36BCA}"/>
                </c:ext>
              </c:extLst>
            </c:dLbl>
            <c:dLbl>
              <c:idx val="6"/>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048-4383-88D7-E7B1BBC36BCA}"/>
                </c:ext>
              </c:extLst>
            </c:dLbl>
            <c:dLbl>
              <c:idx val="7"/>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048-4383-88D7-E7B1BBC36BCA}"/>
                </c:ext>
              </c:extLst>
            </c:dLbl>
            <c:dLbl>
              <c:idx val="8"/>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048-4383-88D7-E7B1BBC36BCA}"/>
                </c:ext>
              </c:extLst>
            </c:dLbl>
            <c:dLbl>
              <c:idx val="9"/>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048-4383-88D7-E7B1BBC36BCA}"/>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Private label</c:v>
                </c:pt>
                <c:pt idx="1">
                  <c:v>BlueTriton Brands</c:v>
                </c:pt>
                <c:pt idx="2">
                  <c:v>PepsiCo, Inc</c:v>
                </c:pt>
                <c:pt idx="3">
                  <c:v>Coca-Cola Co.</c:v>
                </c:pt>
                <c:pt idx="4">
                  <c:v>Glaceau Water Co., Inc.</c:v>
                </c:pt>
                <c:pt idx="5">
                  <c:v>Natural Waters of Viti Ltd.</c:v>
                </c:pt>
                <c:pt idx="6">
                  <c:v>Essentia Water, LLC</c:v>
                </c:pt>
                <c:pt idx="7">
                  <c:v>Core Nutrition LLC</c:v>
                </c:pt>
                <c:pt idx="8">
                  <c:v>Danone Waters of North America</c:v>
                </c:pt>
                <c:pt idx="9">
                  <c:v>CG Roxane LLC</c:v>
                </c:pt>
              </c:strCache>
            </c:strRef>
          </c:cat>
          <c:val>
            <c:numRef>
              <c:f>Sheet1!$B$2:$B$11</c:f>
              <c:numCache>
                <c:formatCode>General</c:formatCode>
                <c:ptCount val="10"/>
                <c:pt idx="0">
                  <c:v>4179.91</c:v>
                </c:pt>
                <c:pt idx="1">
                  <c:v>2741.38</c:v>
                </c:pt>
                <c:pt idx="2">
                  <c:v>855.89</c:v>
                </c:pt>
                <c:pt idx="3">
                  <c:v>653.19000000000005</c:v>
                </c:pt>
                <c:pt idx="4">
                  <c:v>454.92</c:v>
                </c:pt>
                <c:pt idx="5">
                  <c:v>290.27</c:v>
                </c:pt>
                <c:pt idx="6">
                  <c:v>281.02</c:v>
                </c:pt>
                <c:pt idx="7">
                  <c:v>154.99</c:v>
                </c:pt>
                <c:pt idx="8">
                  <c:v>140.44999999999999</c:v>
                </c:pt>
                <c:pt idx="9">
                  <c:v>140.31</c:v>
                </c:pt>
              </c:numCache>
            </c:numRef>
          </c:val>
          <c:extLst>
            <c:ext xmlns:c16="http://schemas.microsoft.com/office/drawing/2014/chart" uri="{C3380CC4-5D6E-409C-BE32-E72D297353CC}">
              <c16:uniqueId val="{0000000A-6048-4383-88D7-E7B1BBC36BCA}"/>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2C36-4C02-8AC5-B2A805B6CCCF}"/>
                </c:ext>
              </c:extLst>
            </c:dLbl>
            <c:dLbl>
              <c:idx val="1"/>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2C36-4C02-8AC5-B2A805B6CCCF}"/>
                </c:ext>
              </c:extLst>
            </c:dLbl>
            <c:dLbl>
              <c:idx val="2"/>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2C36-4C02-8AC5-B2A805B6CCCF}"/>
                </c:ext>
              </c:extLst>
            </c:dLbl>
            <c:dLbl>
              <c:idx val="3"/>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2C36-4C02-8AC5-B2A805B6CCCF}"/>
                </c:ext>
              </c:extLst>
            </c:dLbl>
            <c:dLbl>
              <c:idx val="4"/>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2C36-4C02-8AC5-B2A805B6CCCF}"/>
                </c:ext>
              </c:extLst>
            </c:dLbl>
            <c:dLbl>
              <c:idx val="5"/>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2C36-4C02-8AC5-B2A805B6CCCF}"/>
                </c:ext>
              </c:extLst>
            </c:dLbl>
            <c:dLbl>
              <c:idx val="6"/>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2C36-4C02-8AC5-B2A805B6CCCF}"/>
                </c:ext>
              </c:extLst>
            </c:dLbl>
            <c:dLbl>
              <c:idx val="7"/>
              <c:numFmt formatCode="#,##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2C36-4C02-8AC5-B2A805B6CCCF}"/>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645825</c:v>
                </c:pt>
                <c:pt idx="1">
                  <c:v>704785</c:v>
                </c:pt>
                <c:pt idx="2">
                  <c:v>826918</c:v>
                </c:pt>
                <c:pt idx="3">
                  <c:v>975734</c:v>
                </c:pt>
                <c:pt idx="4">
                  <c:v>1014105</c:v>
                </c:pt>
                <c:pt idx="5">
                  <c:v>1000394</c:v>
                </c:pt>
                <c:pt idx="6">
                  <c:v>1072210</c:v>
                </c:pt>
                <c:pt idx="7">
                  <c:v>1138013</c:v>
                </c:pt>
              </c:numCache>
            </c:numRef>
          </c:val>
          <c:extLst>
            <c:ext xmlns:c16="http://schemas.microsoft.com/office/drawing/2014/chart" uri="{C3380CC4-5D6E-409C-BE32-E72D297353CC}">
              <c16:uniqueId val="{00000008-2C36-4C02-8AC5-B2A805B6CCCF}"/>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Net sales in thousand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cat>
            <c:numRef>
              <c:f>Sheet1!$A$2:$A$15</c:f>
              <c:numCache>
                <c:formatCode>General</c:formatCode>
                <c:ptCount val="14"/>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numCache>
            </c:numRef>
          </c:cat>
          <c:val>
            <c:numRef>
              <c:f>Sheet1!$B$2:$B$15</c:f>
              <c:numCache>
                <c:formatCode>General</c:formatCode>
                <c:ptCount val="14"/>
                <c:pt idx="0">
                  <c:v>230153.85</c:v>
                </c:pt>
                <c:pt idx="1">
                  <c:v>227300.11</c:v>
                </c:pt>
                <c:pt idx="2">
                  <c:v>236307.99</c:v>
                </c:pt>
                <c:pt idx="3">
                  <c:v>253730.06</c:v>
                </c:pt>
                <c:pt idx="4">
                  <c:v>271237.34999999998</c:v>
                </c:pt>
                <c:pt idx="5">
                  <c:v>279219.67</c:v>
                </c:pt>
                <c:pt idx="6">
                  <c:v>259906.09</c:v>
                </c:pt>
                <c:pt idx="7">
                  <c:v>297117.98</c:v>
                </c:pt>
                <c:pt idx="8">
                  <c:v>302519.08</c:v>
                </c:pt>
                <c:pt idx="9">
                  <c:v>342422.98</c:v>
                </c:pt>
                <c:pt idx="10">
                  <c:v>365704.54</c:v>
                </c:pt>
                <c:pt idx="11">
                  <c:v>389261.4</c:v>
                </c:pt>
                <c:pt idx="12">
                  <c:v>411951.61</c:v>
                </c:pt>
                <c:pt idx="13">
                  <c:v>419971.41</c:v>
                </c:pt>
              </c:numCache>
            </c:numRef>
          </c:val>
          <c:extLst>
            <c:ext xmlns:c16="http://schemas.microsoft.com/office/drawing/2014/chart" uri="{C3380CC4-5D6E-409C-BE32-E72D297353CC}">
              <c16:uniqueId val="{0000000E-680F-4B35-B10A-6DB452CD49B5}"/>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Revenue in million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1794-47DA-966B-6FCB1608558E}"/>
                </c:ext>
              </c:extLst>
            </c:dLbl>
            <c:dLbl>
              <c:idx val="1"/>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1794-47DA-966B-6FCB1608558E}"/>
                </c:ext>
              </c:extLst>
            </c:dLbl>
            <c:dLbl>
              <c:idx val="2"/>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1794-47DA-966B-6FCB1608558E}"/>
                </c:ext>
              </c:extLst>
            </c:dLbl>
            <c:dLbl>
              <c:idx val="3"/>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1794-47DA-966B-6FCB1608558E}"/>
                </c:ext>
              </c:extLst>
            </c:dLbl>
            <c:dLbl>
              <c:idx val="4"/>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1794-47DA-966B-6FCB1608558E}"/>
                </c:ext>
              </c:extLst>
            </c:dLbl>
            <c:dLbl>
              <c:idx val="5"/>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1794-47DA-966B-6FCB1608558E}"/>
                </c:ext>
              </c:extLst>
            </c:dLbl>
            <c:dLbl>
              <c:idx val="6"/>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1794-47DA-966B-6FCB1608558E}"/>
                </c:ext>
              </c:extLst>
            </c:dLbl>
            <c:dLbl>
              <c:idx val="7"/>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1794-47DA-966B-6FCB1608558E}"/>
                </c:ext>
              </c:extLst>
            </c:dLbl>
            <c:dLbl>
              <c:idx val="8"/>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1794-47DA-966B-6FCB1608558E}"/>
                </c:ext>
              </c:extLst>
            </c:dLbl>
            <c:dLbl>
              <c:idx val="9"/>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1794-47DA-966B-6FCB1608558E}"/>
                </c:ext>
              </c:extLst>
            </c:dLbl>
            <c:dLbl>
              <c:idx val="10"/>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1794-47DA-966B-6FCB1608558E}"/>
                </c:ext>
              </c:extLst>
            </c:dLbl>
            <c:dLbl>
              <c:idx val="11"/>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1794-47DA-966B-6FCB1608558E}"/>
                </c:ext>
              </c:extLst>
            </c:dLbl>
            <c:dLbl>
              <c:idx val="12"/>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1794-47DA-966B-6FCB1608558E}"/>
                </c:ext>
              </c:extLst>
            </c:dLbl>
            <c:dLbl>
              <c:idx val="13"/>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1794-47DA-966B-6FCB1608558E}"/>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Sheet1!$A$2:$A$15</c:f>
              <c:numCache>
                <c:formatCode>General</c:formatCode>
                <c:ptCount val="14"/>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numCache>
            </c:numRef>
          </c:cat>
          <c:val>
            <c:numRef>
              <c:f>Sheet1!$B$2:$B$15</c:f>
              <c:numCache>
                <c:formatCode>General</c:formatCode>
                <c:ptCount val="14"/>
                <c:pt idx="0">
                  <c:v>32.86</c:v>
                </c:pt>
                <c:pt idx="1">
                  <c:v>32.090000000000003</c:v>
                </c:pt>
                <c:pt idx="2">
                  <c:v>32.99</c:v>
                </c:pt>
                <c:pt idx="3">
                  <c:v>35.04</c:v>
                </c:pt>
                <c:pt idx="4">
                  <c:v>37.06</c:v>
                </c:pt>
                <c:pt idx="5">
                  <c:v>37.76</c:v>
                </c:pt>
                <c:pt idx="6">
                  <c:v>34.799999999999997</c:v>
                </c:pt>
                <c:pt idx="7">
                  <c:v>39.4</c:v>
                </c:pt>
                <c:pt idx="8">
                  <c:v>39.74</c:v>
                </c:pt>
                <c:pt idx="9">
                  <c:v>44.58</c:v>
                </c:pt>
                <c:pt idx="10">
                  <c:v>47.19</c:v>
                </c:pt>
                <c:pt idx="11">
                  <c:v>49.8</c:v>
                </c:pt>
                <c:pt idx="12">
                  <c:v>52.26</c:v>
                </c:pt>
                <c:pt idx="13">
                  <c:v>52.84</c:v>
                </c:pt>
              </c:numCache>
            </c:numRef>
          </c:val>
          <c:extLst>
            <c:ext xmlns:c16="http://schemas.microsoft.com/office/drawing/2014/chart" uri="{C3380CC4-5D6E-409C-BE32-E72D297353CC}">
              <c16:uniqueId val="{0000000E-1794-47DA-966B-6FCB1608558E}"/>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Average revenue per capita in $</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9A8A-49B2-B6AE-44881472C6A5}"/>
                </c:ext>
              </c:extLst>
            </c:dLbl>
            <c:dLbl>
              <c:idx val="1"/>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9A8A-49B2-B6AE-44881472C6A5}"/>
                </c:ext>
              </c:extLst>
            </c:dLbl>
            <c:dLbl>
              <c:idx val="2"/>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9A8A-49B2-B6AE-44881472C6A5}"/>
                </c:ext>
              </c:extLst>
            </c:dLbl>
            <c:dLbl>
              <c:idx val="3"/>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9A8A-49B2-B6AE-44881472C6A5}"/>
                </c:ext>
              </c:extLst>
            </c:dLbl>
            <c:dLbl>
              <c:idx val="4"/>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9A8A-49B2-B6AE-44881472C6A5}"/>
                </c:ext>
              </c:extLst>
            </c:dLbl>
            <c:dLbl>
              <c:idx val="5"/>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9A8A-49B2-B6AE-44881472C6A5}"/>
                </c:ext>
              </c:extLst>
            </c:dLbl>
            <c:dLbl>
              <c:idx val="6"/>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9A8A-49B2-B6AE-44881472C6A5}"/>
                </c:ext>
              </c:extLst>
            </c:dLbl>
            <c:dLbl>
              <c:idx val="7"/>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9A8A-49B2-B6AE-44881472C6A5}"/>
                </c:ext>
              </c:extLst>
            </c:dLbl>
            <c:dLbl>
              <c:idx val="8"/>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9A8A-49B2-B6AE-44881472C6A5}"/>
                </c:ext>
              </c:extLst>
            </c:dLbl>
            <c:dLbl>
              <c:idx val="9"/>
              <c:numFmt formatCode="#,##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9A8A-49B2-B6AE-44881472C6A5}"/>
                </c:ext>
              </c:extLst>
            </c:dLbl>
            <c:dLbl>
              <c:idx val="10"/>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9A8A-49B2-B6AE-44881472C6A5}"/>
                </c:ext>
              </c:extLst>
            </c:dLbl>
            <c:dLbl>
              <c:idx val="11"/>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9A8A-49B2-B6AE-44881472C6A5}"/>
                </c:ext>
              </c:extLst>
            </c:dLbl>
            <c:dLbl>
              <c:idx val="12"/>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9A8A-49B2-B6AE-44881472C6A5}"/>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Sheet1!$A$2:$A$14</c:f>
              <c:numCache>
                <c:formatCode>General</c:formatCod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numCache>
            </c:numRef>
          </c:cat>
          <c:val>
            <c:numRef>
              <c:f>Sheet1!$B$2:$B$14</c:f>
              <c:numCache>
                <c:formatCode>General</c:formatCode>
                <c:ptCount val="13"/>
                <c:pt idx="0">
                  <c:v>-1.24E-2</c:v>
                </c:pt>
                <c:pt idx="1">
                  <c:v>3.9600000000000003E-2</c:v>
                </c:pt>
                <c:pt idx="2">
                  <c:v>7.3700000000000002E-2</c:v>
                </c:pt>
                <c:pt idx="3">
                  <c:v>6.9000000000000006E-2</c:v>
                </c:pt>
                <c:pt idx="4">
                  <c:v>2.9399999999999999E-2</c:v>
                </c:pt>
                <c:pt idx="5">
                  <c:v>-6.9199999999999998E-2</c:v>
                </c:pt>
                <c:pt idx="6">
                  <c:v>0.14319999999999999</c:v>
                </c:pt>
                <c:pt idx="7">
                  <c:v>1.8200000000000001E-2</c:v>
                </c:pt>
                <c:pt idx="8">
                  <c:v>0.13189999999999999</c:v>
                </c:pt>
                <c:pt idx="9">
                  <c:v>6.8000000000000005E-2</c:v>
                </c:pt>
                <c:pt idx="10">
                  <c:v>6.4399999999999999E-2</c:v>
                </c:pt>
                <c:pt idx="11">
                  <c:v>5.8299999999999998E-2</c:v>
                </c:pt>
                <c:pt idx="12">
                  <c:v>1.95E-2</c:v>
                </c:pt>
              </c:numCache>
            </c:numRef>
          </c:val>
          <c:extLst>
            <c:ext xmlns:c16="http://schemas.microsoft.com/office/drawing/2014/chart" uri="{C3380CC4-5D6E-409C-BE32-E72D297353CC}">
              <c16:uniqueId val="{0000000D-9A8A-49B2-B6AE-44881472C6A5}"/>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Revenue change</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cat>
            <c:numRef>
              <c:f>Sheet1!$A$2:$A$15</c:f>
              <c:numCache>
                <c:formatCode>General</c:formatCode>
                <c:ptCount val="14"/>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numCache>
            </c:numRef>
          </c:cat>
          <c:val>
            <c:numRef>
              <c:f>Sheet1!$B$2:$B$15</c:f>
              <c:numCache>
                <c:formatCode>General</c:formatCode>
                <c:ptCount val="14"/>
                <c:pt idx="0">
                  <c:v>369953.24</c:v>
                </c:pt>
                <c:pt idx="1">
                  <c:v>391687.53</c:v>
                </c:pt>
                <c:pt idx="2">
                  <c:v>410585.49</c:v>
                </c:pt>
                <c:pt idx="3">
                  <c:v>429179.78</c:v>
                </c:pt>
                <c:pt idx="4">
                  <c:v>445106.04</c:v>
                </c:pt>
                <c:pt idx="5">
                  <c:v>458139.81</c:v>
                </c:pt>
                <c:pt idx="6">
                  <c:v>443924.3</c:v>
                </c:pt>
                <c:pt idx="7">
                  <c:v>467740.5</c:v>
                </c:pt>
                <c:pt idx="8">
                  <c:v>446687.46</c:v>
                </c:pt>
                <c:pt idx="9">
                  <c:v>474658.48</c:v>
                </c:pt>
                <c:pt idx="10">
                  <c:v>485813.24</c:v>
                </c:pt>
                <c:pt idx="11">
                  <c:v>498531.86</c:v>
                </c:pt>
                <c:pt idx="12">
                  <c:v>509591.92</c:v>
                </c:pt>
                <c:pt idx="13">
                  <c:v>514973.3</c:v>
                </c:pt>
              </c:numCache>
            </c:numRef>
          </c:val>
          <c:extLst>
            <c:ext xmlns:c16="http://schemas.microsoft.com/office/drawing/2014/chart" uri="{C3380CC4-5D6E-409C-BE32-E72D297353CC}">
              <c16:uniqueId val="{0000000E-2689-4134-9CEC-149AB96D3CAB}"/>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Volume in million liters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C295-4B2F-887B-8981D1B72D0D}"/>
                </c:ext>
              </c:extLst>
            </c:dLbl>
            <c:dLbl>
              <c:idx val="1"/>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C295-4B2F-887B-8981D1B72D0D}"/>
                </c:ext>
              </c:extLst>
            </c:dLbl>
            <c:dLbl>
              <c:idx val="2"/>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C295-4B2F-887B-8981D1B72D0D}"/>
                </c:ext>
              </c:extLst>
            </c:dLbl>
            <c:dLbl>
              <c:idx val="3"/>
              <c:numFmt formatCode="#,##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C295-4B2F-887B-8981D1B72D0D}"/>
                </c:ext>
              </c:extLst>
            </c:dLbl>
            <c:dLbl>
              <c:idx val="4"/>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C295-4B2F-887B-8981D1B72D0D}"/>
                </c:ext>
              </c:extLst>
            </c:dLbl>
            <c:dLbl>
              <c:idx val="5"/>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C295-4B2F-887B-8981D1B72D0D}"/>
                </c:ext>
              </c:extLst>
            </c:dLbl>
            <c:dLbl>
              <c:idx val="6"/>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C295-4B2F-887B-8981D1B72D0D}"/>
                </c:ext>
              </c:extLst>
            </c:dLbl>
            <c:dLbl>
              <c:idx val="7"/>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C295-4B2F-887B-8981D1B72D0D}"/>
                </c:ext>
              </c:extLst>
            </c:dLbl>
            <c:dLbl>
              <c:idx val="8"/>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C295-4B2F-887B-8981D1B72D0D}"/>
                </c:ext>
              </c:extLst>
            </c:dLbl>
            <c:dLbl>
              <c:idx val="9"/>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C295-4B2F-887B-8981D1B72D0D}"/>
                </c:ext>
              </c:extLst>
            </c:dLbl>
            <c:dLbl>
              <c:idx val="10"/>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C295-4B2F-887B-8981D1B72D0D}"/>
                </c:ext>
              </c:extLst>
            </c:dLbl>
            <c:dLbl>
              <c:idx val="11"/>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C295-4B2F-887B-8981D1B72D0D}"/>
                </c:ext>
              </c:extLst>
            </c:dLbl>
            <c:dLbl>
              <c:idx val="12"/>
              <c:numFmt formatCode="#,##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C295-4B2F-887B-8981D1B72D0D}"/>
                </c:ext>
              </c:extLst>
            </c:dLbl>
            <c:dLbl>
              <c:idx val="13"/>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C295-4B2F-887B-8981D1B72D0D}"/>
                </c:ext>
              </c:extLst>
            </c:dLbl>
            <c:dLbl>
              <c:idx val="14"/>
              <c:numFmt formatCode="#,##0.00" sourceLinked="0"/>
              <c:spPr/>
              <c:txPr>
                <a:bodyPr/>
                <a:lstStyle/>
                <a:p>
                  <a:pPr>
                    <a:defRPr sz="9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C295-4B2F-887B-8981D1B72D0D}"/>
                </c:ext>
              </c:extLst>
            </c:dLbl>
            <c:spPr>
              <a:noFill/>
              <a:ln>
                <a:noFill/>
              </a:ln>
              <a:effectLst/>
            </c:spPr>
            <c:txPr>
              <a:bodyPr/>
              <a:lstStyle/>
              <a:p>
                <a:pPr>
                  <a:defRPr sz="9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United States</c:v>
                </c:pt>
                <c:pt idx="1">
                  <c:v>China</c:v>
                </c:pt>
                <c:pt idx="2">
                  <c:v>Germany</c:v>
                </c:pt>
                <c:pt idx="3">
                  <c:v>Mexico</c:v>
                </c:pt>
                <c:pt idx="4">
                  <c:v>Indonesia</c:v>
                </c:pt>
                <c:pt idx="5">
                  <c:v>France</c:v>
                </c:pt>
                <c:pt idx="6">
                  <c:v>Italy</c:v>
                </c:pt>
                <c:pt idx="7">
                  <c:v>Spain</c:v>
                </c:pt>
                <c:pt idx="8">
                  <c:v>Brazil</c:v>
                </c:pt>
                <c:pt idx="9">
                  <c:v>Russia</c:v>
                </c:pt>
                <c:pt idx="10">
                  <c:v>India</c:v>
                </c:pt>
                <c:pt idx="11">
                  <c:v>Nigeria</c:v>
                </c:pt>
                <c:pt idx="12">
                  <c:v>Japan</c:v>
                </c:pt>
                <c:pt idx="13">
                  <c:v>Turkey</c:v>
                </c:pt>
                <c:pt idx="14">
                  <c:v>South Korea</c:v>
                </c:pt>
              </c:strCache>
            </c:strRef>
          </c:cat>
          <c:val>
            <c:numRef>
              <c:f>Sheet1!$B$2:$B$16</c:f>
              <c:numCache>
                <c:formatCode>General</c:formatCode>
                <c:ptCount val="15"/>
                <c:pt idx="0">
                  <c:v>94.07</c:v>
                </c:pt>
                <c:pt idx="1">
                  <c:v>72.45</c:v>
                </c:pt>
                <c:pt idx="2">
                  <c:v>20.45</c:v>
                </c:pt>
                <c:pt idx="3">
                  <c:v>16.100000000000001</c:v>
                </c:pt>
                <c:pt idx="4">
                  <c:v>11.07</c:v>
                </c:pt>
                <c:pt idx="5">
                  <c:v>8.42</c:v>
                </c:pt>
                <c:pt idx="6">
                  <c:v>8.2799999999999994</c:v>
                </c:pt>
                <c:pt idx="7">
                  <c:v>7.62</c:v>
                </c:pt>
                <c:pt idx="8">
                  <c:v>7.02</c:v>
                </c:pt>
                <c:pt idx="9">
                  <c:v>6.89</c:v>
                </c:pt>
                <c:pt idx="10">
                  <c:v>5.74</c:v>
                </c:pt>
                <c:pt idx="11">
                  <c:v>4.95</c:v>
                </c:pt>
                <c:pt idx="12">
                  <c:v>4.7</c:v>
                </c:pt>
                <c:pt idx="13">
                  <c:v>4.16</c:v>
                </c:pt>
                <c:pt idx="14">
                  <c:v>3.78</c:v>
                </c:pt>
              </c:numCache>
            </c:numRef>
          </c:val>
          <c:extLst>
            <c:ext xmlns:c16="http://schemas.microsoft.com/office/drawing/2014/chart" uri="{C3380CC4-5D6E-409C-BE32-E72D297353CC}">
              <c16:uniqueId val="{0000000F-C295-4B2F-887B-8981D1B72D0D}"/>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data</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3301-427C-8C8C-5E6860D1338A}"/>
                </c:ext>
              </c:extLst>
            </c:dLbl>
            <c:dLbl>
              <c:idx val="1"/>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3301-427C-8C8C-5E6860D1338A}"/>
                </c:ext>
              </c:extLst>
            </c:dLbl>
            <c:dLbl>
              <c:idx val="2"/>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3301-427C-8C8C-5E6860D1338A}"/>
                </c:ext>
              </c:extLst>
            </c:dLbl>
            <c:dLbl>
              <c:idx val="3"/>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3301-427C-8C8C-5E6860D1338A}"/>
                </c:ext>
              </c:extLst>
            </c:dLbl>
            <c:dLbl>
              <c:idx val="4"/>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3301-427C-8C8C-5E6860D1338A}"/>
                </c:ext>
              </c:extLst>
            </c:dLbl>
            <c:dLbl>
              <c:idx val="5"/>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3301-427C-8C8C-5E6860D1338A}"/>
                </c:ext>
              </c:extLst>
            </c:dLbl>
            <c:dLbl>
              <c:idx val="6"/>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3301-427C-8C8C-5E6860D1338A}"/>
                </c:ext>
              </c:extLst>
            </c:dLbl>
            <c:dLbl>
              <c:idx val="7"/>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3301-427C-8C8C-5E6860D1338A}"/>
                </c:ext>
              </c:extLst>
            </c:dLbl>
            <c:dLbl>
              <c:idx val="8"/>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3301-427C-8C8C-5E6860D1338A}"/>
                </c:ext>
              </c:extLst>
            </c:dLbl>
            <c:dLbl>
              <c:idx val="9"/>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3301-427C-8C8C-5E6860D1338A}"/>
                </c:ext>
              </c:extLst>
            </c:dLbl>
            <c:dLbl>
              <c:idx val="10"/>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3301-427C-8C8C-5E6860D1338A}"/>
                </c:ext>
              </c:extLst>
            </c:dLbl>
            <c:dLbl>
              <c:idx val="11"/>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3301-427C-8C8C-5E6860D1338A}"/>
                </c:ext>
              </c:extLst>
            </c:dLbl>
            <c:dLbl>
              <c:idx val="12"/>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3301-427C-8C8C-5E6860D1338A}"/>
                </c:ext>
              </c:extLst>
            </c:dLbl>
            <c:dLbl>
              <c:idx val="13"/>
              <c:numFmt formatCode="#,##0.00" sourceLinked="0"/>
              <c:spPr/>
              <c:txPr>
                <a:bodyPr/>
                <a:lstStyle/>
                <a:p>
                  <a:pPr>
                    <a:defRPr sz="1100" b="0" smtId="4294967295">
                      <a:solidFill>
                        <a:srgbClr val="0F2741"/>
                      </a:solidFill>
                      <a:latin typeface="Open Sans"/>
                    </a:defRPr>
                  </a:pPr>
                  <a:endParaRPr lang="da-DK"/>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3301-427C-8C8C-5E6860D1338A}"/>
                </c:ext>
              </c:extLst>
            </c:dLbl>
            <c:spPr>
              <a:noFill/>
              <a:ln>
                <a:noFill/>
              </a:ln>
              <a:effectLst/>
            </c:spPr>
            <c:txPr>
              <a:bodyPr/>
              <a:lstStyle/>
              <a:p>
                <a:pPr>
                  <a:defRPr sz="11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Sheet1!$A$2:$A$15</c:f>
              <c:numCache>
                <c:formatCode>General</c:formatCode>
                <c:ptCount val="14"/>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numCache>
            </c:numRef>
          </c:cat>
          <c:val>
            <c:numRef>
              <c:f>Sheet1!$B$2:$B$15</c:f>
              <c:numCache>
                <c:formatCode>General</c:formatCode>
                <c:ptCount val="14"/>
                <c:pt idx="0">
                  <c:v>43.75</c:v>
                </c:pt>
                <c:pt idx="1">
                  <c:v>48.71</c:v>
                </c:pt>
                <c:pt idx="2">
                  <c:v>52.47</c:v>
                </c:pt>
                <c:pt idx="3">
                  <c:v>58.39</c:v>
                </c:pt>
                <c:pt idx="4">
                  <c:v>63.63</c:v>
                </c:pt>
                <c:pt idx="5">
                  <c:v>68.010000000000005</c:v>
                </c:pt>
                <c:pt idx="6">
                  <c:v>67.180000000000007</c:v>
                </c:pt>
                <c:pt idx="7">
                  <c:v>76.709999999999994</c:v>
                </c:pt>
                <c:pt idx="8">
                  <c:v>83.02</c:v>
                </c:pt>
                <c:pt idx="9">
                  <c:v>94.07</c:v>
                </c:pt>
                <c:pt idx="10">
                  <c:v>100.19</c:v>
                </c:pt>
                <c:pt idx="11">
                  <c:v>107.87</c:v>
                </c:pt>
                <c:pt idx="12">
                  <c:v>114.88</c:v>
                </c:pt>
                <c:pt idx="13">
                  <c:v>120.26</c:v>
                </c:pt>
              </c:numCache>
            </c:numRef>
          </c:val>
          <c:extLst>
            <c:ext xmlns:c16="http://schemas.microsoft.com/office/drawing/2014/chart" uri="{C3380CC4-5D6E-409C-BE32-E72D297353CC}">
              <c16:uniqueId val="{0000000E-3301-427C-8C8C-5E6860D1338A}"/>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Revenue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1800" smtId="4294967295"/>
      </a:pPr>
      <a:endParaRPr lang="da-DK"/>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C79-4E45-82F2-FE7536C335B0}"/>
                </c:ext>
              </c:extLst>
            </c:dLbl>
            <c:dLbl>
              <c:idx val="1"/>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C79-4E45-82F2-FE7536C335B0}"/>
                </c:ext>
              </c:extLst>
            </c:dLbl>
            <c:dLbl>
              <c:idx val="2"/>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C79-4E45-82F2-FE7536C335B0}"/>
                </c:ext>
              </c:extLst>
            </c:dLbl>
            <c:dLbl>
              <c:idx val="3"/>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5C79-4E45-82F2-FE7536C335B0}"/>
                </c:ext>
              </c:extLst>
            </c:dLbl>
            <c:dLbl>
              <c:idx val="4"/>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C79-4E45-82F2-FE7536C335B0}"/>
                </c:ext>
              </c:extLst>
            </c:dLbl>
            <c:dLbl>
              <c:idx val="5"/>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5C79-4E45-82F2-FE7536C335B0}"/>
                </c:ext>
              </c:extLst>
            </c:dLbl>
            <c:dLbl>
              <c:idx val="6"/>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5C79-4E45-82F2-FE7536C335B0}"/>
                </c:ext>
              </c:extLst>
            </c:dLbl>
            <c:dLbl>
              <c:idx val="7"/>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5C79-4E45-82F2-FE7536C335B0}"/>
                </c:ext>
              </c:extLst>
            </c:dLbl>
            <c:dLbl>
              <c:idx val="8"/>
              <c:numFmt formatCode="#,##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5C79-4E45-82F2-FE7536C335B0}"/>
                </c:ext>
              </c:extLst>
            </c:dLbl>
            <c:dLbl>
              <c:idx val="9"/>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5C79-4E45-82F2-FE7536C335B0}"/>
                </c:ext>
              </c:extLst>
            </c:dLbl>
            <c:dLbl>
              <c:idx val="10"/>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5C79-4E45-82F2-FE7536C335B0}"/>
                </c:ext>
              </c:extLst>
            </c:dLbl>
            <c:dLbl>
              <c:idx val="11"/>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5C79-4E45-82F2-FE7536C335B0}"/>
                </c:ext>
              </c:extLst>
            </c:dLbl>
            <c:dLbl>
              <c:idx val="12"/>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5C79-4E45-82F2-FE7536C335B0}"/>
                </c:ext>
              </c:extLst>
            </c:dLbl>
            <c:dLbl>
              <c:idx val="13"/>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5C79-4E45-82F2-FE7536C335B0}"/>
                </c:ext>
              </c:extLst>
            </c:dLbl>
            <c:dLbl>
              <c:idx val="14"/>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5C79-4E45-82F2-FE7536C335B0}"/>
                </c:ext>
              </c:extLst>
            </c:dLbl>
            <c:dLbl>
              <c:idx val="15"/>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5C79-4E45-82F2-FE7536C335B0}"/>
                </c:ext>
              </c:extLst>
            </c:dLbl>
            <c:dLbl>
              <c:idx val="16"/>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5C79-4E45-82F2-FE7536C335B0}"/>
                </c:ext>
              </c:extLst>
            </c:dLbl>
            <c:dLbl>
              <c:idx val="17"/>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5C79-4E45-82F2-FE7536C335B0}"/>
                </c:ext>
              </c:extLst>
            </c:dLbl>
            <c:dLbl>
              <c:idx val="18"/>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5C79-4E45-82F2-FE7536C335B0}"/>
                </c:ext>
              </c:extLst>
            </c:dLbl>
            <c:dLbl>
              <c:idx val="19"/>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5C79-4E45-82F2-FE7536C335B0}"/>
                </c:ext>
              </c:extLst>
            </c:dLbl>
            <c:dLbl>
              <c:idx val="20"/>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5C79-4E45-82F2-FE7536C335B0}"/>
                </c:ext>
              </c:extLst>
            </c:dLbl>
            <c:dLbl>
              <c:idx val="21"/>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5C79-4E45-82F2-FE7536C335B0}"/>
                </c:ext>
              </c:extLst>
            </c:dLbl>
            <c:dLbl>
              <c:idx val="22"/>
              <c:numFmt formatCode="#,##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5C79-4E45-82F2-FE7536C335B0}"/>
                </c:ext>
              </c:extLst>
            </c:dLbl>
            <c:dLbl>
              <c:idx val="23"/>
              <c:numFmt formatCode="#,##0.0" sourceLinked="0"/>
              <c:spPr/>
              <c:txPr>
                <a:bodyPr/>
                <a:lstStyle/>
                <a:p>
                  <a:pPr>
                    <a:defRPr sz="1100" b="0" smtId="4294967295">
                      <a:solidFill>
                        <a:srgbClr val="0F2741"/>
                      </a:solidFill>
                      <a:latin typeface="Open Sans"/>
                    </a:defRPr>
                  </a:pPr>
                  <a:endParaRPr lang="da-DK"/>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5C79-4E45-82F2-FE7536C335B0}"/>
                </c:ext>
              </c:extLst>
            </c:dLbl>
            <c:spPr>
              <a:noFill/>
              <a:ln>
                <a:noFill/>
              </a:ln>
              <a:effectLst/>
            </c:spPr>
            <c:txPr>
              <a:bodyPr/>
              <a:lstStyle/>
              <a:p>
                <a:pPr>
                  <a:defRPr sz="900" b="0" smtId="4294967295">
                    <a:solidFill>
                      <a:srgbClr val="0F2741"/>
                    </a:solidFill>
                    <a:latin typeface="Open San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Sheet1!$A$2:$A$25</c:f>
              <c:numCache>
                <c:formatCode>General</c:formatCode>
                <c:ptCount val="2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Cache>
            </c:numRef>
          </c:cat>
          <c:val>
            <c:numRef>
              <c:f>Sheet1!$B$2:$B$25</c:f>
              <c:numCache>
                <c:formatCode>General</c:formatCode>
                <c:ptCount val="24"/>
                <c:pt idx="0">
                  <c:v>16.2</c:v>
                </c:pt>
                <c:pt idx="1">
                  <c:v>16.7</c:v>
                </c:pt>
                <c:pt idx="2">
                  <c:v>18.2</c:v>
                </c:pt>
                <c:pt idx="3">
                  <c:v>20.100000000000001</c:v>
                </c:pt>
                <c:pt idx="4">
                  <c:v>21.6</c:v>
                </c:pt>
                <c:pt idx="5">
                  <c:v>23.2</c:v>
                </c:pt>
                <c:pt idx="6">
                  <c:v>25.4</c:v>
                </c:pt>
                <c:pt idx="7">
                  <c:v>27.6</c:v>
                </c:pt>
                <c:pt idx="8">
                  <c:v>29</c:v>
                </c:pt>
                <c:pt idx="9">
                  <c:v>28.1</c:v>
                </c:pt>
                <c:pt idx="10">
                  <c:v>27.2</c:v>
                </c:pt>
                <c:pt idx="11">
                  <c:v>27.8</c:v>
                </c:pt>
                <c:pt idx="12">
                  <c:v>28.7</c:v>
                </c:pt>
                <c:pt idx="13">
                  <c:v>30.4</c:v>
                </c:pt>
                <c:pt idx="14">
                  <c:v>31.6</c:v>
                </c:pt>
                <c:pt idx="15">
                  <c:v>33.6</c:v>
                </c:pt>
                <c:pt idx="16">
                  <c:v>35.9</c:v>
                </c:pt>
                <c:pt idx="17">
                  <c:v>38.5</c:v>
                </c:pt>
                <c:pt idx="18">
                  <c:v>40.6</c:v>
                </c:pt>
                <c:pt idx="19">
                  <c:v>42.3</c:v>
                </c:pt>
                <c:pt idx="20">
                  <c:v>43.7</c:v>
                </c:pt>
                <c:pt idx="21">
                  <c:v>45.2</c:v>
                </c:pt>
                <c:pt idx="22">
                  <c:v>47</c:v>
                </c:pt>
                <c:pt idx="23">
                  <c:v>46.5</c:v>
                </c:pt>
              </c:numCache>
            </c:numRef>
          </c:val>
          <c:smooth val="0"/>
          <c:extLst>
            <c:ext xmlns:c16="http://schemas.microsoft.com/office/drawing/2014/chart" uri="{C3380CC4-5D6E-409C-BE32-E72D297353CC}">
              <c16:uniqueId val="{00000018-5C79-4E45-82F2-FE7536C335B0}"/>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da-DK"/>
          </a:p>
        </c:txPr>
        <c:crossAx val="66437120"/>
        <c:crosses val="autoZero"/>
        <c:auto val="0"/>
        <c:lblAlgn val="ctr"/>
        <c:lblOffset val="100"/>
        <c:noMultiLvlLbl val="0"/>
      </c:catAx>
      <c:valAx>
        <c:axId val="66437120"/>
        <c:scaling>
          <c:orientation val="minMax"/>
          <c:min val="10"/>
        </c:scaling>
        <c:delete val="0"/>
        <c:axPos val="l"/>
        <c:majorGridlines>
          <c:spPr>
            <a:ln w="9525">
              <a:solidFill>
                <a:srgbClr val="2F2F2F"/>
              </a:solidFill>
              <a:prstDash val="dot"/>
            </a:ln>
          </c:spPr>
        </c:majorGridlines>
        <c:title>
          <c:tx>
            <c:rich>
              <a:bodyPr/>
              <a:lstStyle/>
              <a:p>
                <a:pPr>
                  <a:defRPr/>
                </a:pPr>
                <a:r>
                  <a:rPr sz="1100" b="0">
                    <a:solidFill>
                      <a:srgbClr val="0F2741"/>
                    </a:solidFill>
                    <a:latin typeface="Open Sans"/>
                  </a:rPr>
                  <a:t>Per capita consumption in gallons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da-DK"/>
          </a:p>
        </c:txPr>
        <c:crossAx val="67451136"/>
        <c:crosses val="autoZero"/>
        <c:crossBetween val="between"/>
      </c:valAx>
    </c:plotArea>
    <c:plotVisOnly val="1"/>
    <c:dispBlanksAs val="gap"/>
    <c:showDLblsOverMax val="1"/>
  </c:chart>
  <c:txPr>
    <a:bodyPr/>
    <a:lstStyle/>
    <a:p>
      <a:pPr>
        <a:defRPr sz="800" smtId="4294967295"/>
      </a:pPr>
      <a:endParaRPr lang="da-DK"/>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47AAA238-069D-413D-A261-C41F1688D8F5}" type="datetimeFigureOut">
              <a:rPr lang="en-US" smtClean="0"/>
              <a:t>12/20/2023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114A5E7-250E-4D47-8E56-E248473CD49E}" type="datetimeFigureOut">
              <a:rPr lang="en-US" smtClean="0"/>
              <a:t>12/20/2023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7B41D2E3-1285-40B4-8430-098939A427DB}" type="datetimeFigureOut">
              <a:rPr lang="en-US" smtClean="0"/>
              <a:t>12/20/2023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8CCAE65-7B8D-4488-80F4-A9F2868B1C45}" type="datetimeFigureOut">
              <a:rPr lang="en-US" smtClean="0"/>
              <a:t>12/20/2023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77EBD79F-71CA-47CB-A627-1E0F746387DA}" type="datetimeFigureOut">
              <a:rPr lang="en-US" smtClean="0"/>
              <a:t>12/20/2023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A4832118-72FD-4BE7-BE84-87C55DC06C6C}" type="datetimeFigureOut">
              <a:rPr lang="en-US" smtClean="0"/>
              <a:t>12/20/2023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A7AEEB3D-3508-4400-82F4-ADEFCFF336F1}" type="datetimeFigureOut">
              <a:rPr lang="en-US" smtClean="0"/>
              <a:t>12/20/2023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202B95CF-5572-4236-971B-B6D39CC92866}" type="datetimeFigureOut">
              <a:rPr lang="en-US" smtClean="0"/>
              <a:t>12/20/2023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B126A32-7806-474E-A232-11728305ACB2}" type="datetimeFigureOut">
              <a:rPr lang="en-US" smtClean="0"/>
              <a:t>12/20/2023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A64C1A4C-D233-4A4D-82D8-EBCBA7265337}" type="datetimeFigureOut">
              <a:rPr lang="en-US" smtClean="0"/>
              <a:t>12/20/2023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‹nr.›</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C73760DA-05E4-493F-9E6A-950265BA1AFA}" type="datetimeFigureOut">
              <a:rPr lang="en-US" smtClean="0"/>
              <a:t>12/20/2023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‹nr.›</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12/20/2023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emf"/><Relationship Id="rId7"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hyperlink" Target="http://www.statista.com/statistics/1301165/worldwide-bottled-water-revenue-in-top-countries" TargetMode="External"/><Relationship Id="rId10" Type="http://schemas.openxmlformats.org/officeDocument/2006/relationships/image" Target="../media/image9.png"/><Relationship Id="rId4" Type="http://schemas.openxmlformats.org/officeDocument/2006/relationships/image" Target="../media/image5.emf"/><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hyperlink" Target="http://www.statista.com/statistics/1292131/revenue-of-the-bottled-water-market-united-states" TargetMode="Externa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hyperlink" Target="http://www.statista.com/statistics/183377/per-capita-consumption-of-bottled-water-in-the-us-since-1999" TargetMode="Externa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hyperlink" Target="http://www.statista.com/statistics/1134215/china-share-of-non-alcoholic-beverage-sales-by-type" TargetMode="Externa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hyperlink" Target="http://www.statista.com/statistics/542606/spring-and-bottled-water-per-capita-consumption-in-germany" TargetMode="Externa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4.emf"/><Relationship Id="rId7"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hyperlink" Target="http://www.statista.com/statistics/723882/production-value-of-purification-and-bottling-of-water-in-mexico" TargetMode="External"/><Relationship Id="rId10" Type="http://schemas.openxmlformats.org/officeDocument/2006/relationships/image" Target="../media/image9.png"/><Relationship Id="rId4" Type="http://schemas.openxmlformats.org/officeDocument/2006/relationships/image" Target="../media/image5.emf"/><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hyperlink" Target="http://www.statista.com/statistics/1106223/thailand-value-share-of-bottled-water-market-by-major-brands" TargetMode="Externa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hyperlink" Target="http://www.statista.com/statistics/1301153/worldwide-price-per-unit-of-bottled-water-by-segment" TargetMode="Externa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18" Type="http://schemas.openxmlformats.org/officeDocument/2006/relationships/slide" Target="slide19.xml"/><Relationship Id="rId26" Type="http://schemas.openxmlformats.org/officeDocument/2006/relationships/slide" Target="slide28.xml"/><Relationship Id="rId3" Type="http://schemas.openxmlformats.org/officeDocument/2006/relationships/image" Target="../media/image4.emf"/><Relationship Id="rId21" Type="http://schemas.openxmlformats.org/officeDocument/2006/relationships/slide" Target="slide23.xml"/><Relationship Id="rId7" Type="http://schemas.openxmlformats.org/officeDocument/2006/relationships/slide" Target="slide6.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7.xml"/><Relationship Id="rId2" Type="http://schemas.openxmlformats.org/officeDocument/2006/relationships/image" Target="../media/image3.emf"/><Relationship Id="rId16" Type="http://schemas.openxmlformats.org/officeDocument/2006/relationships/slide" Target="slide16.xml"/><Relationship Id="rId20"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1.xml"/><Relationship Id="rId24" Type="http://schemas.openxmlformats.org/officeDocument/2006/relationships/slide" Target="slide26.xml"/><Relationship Id="rId5" Type="http://schemas.openxmlformats.org/officeDocument/2006/relationships/slide" Target="slide4.xml"/><Relationship Id="rId15" Type="http://schemas.openxmlformats.org/officeDocument/2006/relationships/slide" Target="slide15.xml"/><Relationship Id="rId23" Type="http://schemas.openxmlformats.org/officeDocument/2006/relationships/slide" Target="slide25.xml"/><Relationship Id="rId10" Type="http://schemas.openxmlformats.org/officeDocument/2006/relationships/slide" Target="slide9.xml"/><Relationship Id="rId19" Type="http://schemas.openxmlformats.org/officeDocument/2006/relationships/slide" Target="slide20.xml"/><Relationship Id="rId4" Type="http://schemas.openxmlformats.org/officeDocument/2006/relationships/image" Target="../media/image5.emf"/><Relationship Id="rId9" Type="http://schemas.openxmlformats.org/officeDocument/2006/relationships/slide" Target="slide8.xml"/><Relationship Id="rId14" Type="http://schemas.openxmlformats.org/officeDocument/2006/relationships/slide" Target="slide14.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hyperlink" Target="http://www.statista.com/statistics/237832/volume-of-bottled-water-in-the-us" TargetMode="Externa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hyperlink" Target="http://www.statista.com/statistics/1292134/bottled-water-market-united-states-price-average" TargetMode="Externa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hyperlink" Target="http://www.statista.com/statistics/670402/coca-cola-company-beverage-volume-growth-worldwide-by-type" TargetMode="Externa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hyperlink" Target="http://www.statista.com/statistics/856633/global-sales-of-danone-by-segment" TargetMode="Externa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9.xml"/><Relationship Id="rId5" Type="http://schemas.openxmlformats.org/officeDocument/2006/relationships/hyperlink" Target="http://www.statista.com/statistics/413559/global-sales-of-nestle-by-product-category" TargetMode="Externa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hyperlink" Target="http://www.statista.com/statistics/252408/market-share-of-bottled-still-water-in-the-us-by-brand" TargetMode="Externa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1.xml"/><Relationship Id="rId5" Type="http://schemas.openxmlformats.org/officeDocument/2006/relationships/hyperlink" Target="http://www.statista.com/statistics/652471/leading-vendors-of-bottled-water-in-the-us-based-on-sales" TargetMode="Externa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2.xml"/><Relationship Id="rId5" Type="http://schemas.openxmlformats.org/officeDocument/2006/relationships/hyperlink" Target="http://www.statista.com/statistics/1379853/net-sales-of-national-beverage-corp" TargetMode="Externa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hyperlink" Target="http://www.statista.com/statistics/232787/global-pack-mix-of-beverages-by-packaging-type" TargetMode="Externa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hyperlink" Target="http://www.statista.com/statistics/232927/share-of-global-consumption-of-packed-beverages-by-beverage-tpye" TargetMode="Externa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hyperlink" Target="http://www.statista.com/statistics/1301113/worldwide-revenue-of-bottled-water" TargetMode="Externa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hyperlink" Target="http://www.statista.com/statistics/1301133/worldwide-average-revenue-of-bottled-water" TargetMode="Externa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hyperlink" Target="http://www.statista.com/statistics/1301130/worldwide-revenue-change-of-bottled-water" TargetMode="Externa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hyperlink" Target="http://www.statista.com/statistics/1301145/worldwide-volume-of-bottled-water-market" TargetMode="Externa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ew shape"/>
          <p:cNvSpPr/>
          <p:nvPr/>
        </p:nvSpPr>
        <p:spPr>
          <a:xfrm>
            <a:off x="74196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583200" y="6231600"/>
            <a:ext cx="1461600" cy="28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INDUSTRIES &amp; MARKETS</a:t>
            </a:r>
          </a:p>
        </p:txBody>
      </p:sp>
      <p:sp>
        <p:nvSpPr>
          <p:cNvPr id="3"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Bottled water worldwide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Leading markets</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02</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the bottled water market in 2023, the United States generated the most revenue at approximately 94 billion U.S. dollars. Ranked second and third were China and Germany who generated approximately 73 and 21 billion U.S. dollars respectively.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As of March 2023</a:t>
            </a:r>
          </a:p>
          <a:p>
            <a:r>
              <a:rPr sz="600" b="1">
                <a:solidFill>
                  <a:srgbClr val="0F2741"/>
                </a:solidFill>
                <a:latin typeface="Open Sans"/>
              </a:rPr>
              <a:t>Source(s): </a:t>
            </a:r>
            <a:r>
              <a:rPr sz="600" b="0">
                <a:solidFill>
                  <a:srgbClr val="0F2741"/>
                </a:solidFill>
                <a:latin typeface="Open Sans"/>
              </a:rPr>
              <a:t>Statista; Statista Consumer Market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8" imgW="2203200" imgH="629486" progId=".xls">
                  <p:embed/>
                </p:oleObj>
              </mc:Choice>
              <mc:Fallback>
                <p:oleObj r:id="rId8" imgW="2203200" imgH="629486" progId=".xls">
                  <p:embed/>
                  <p:pic>
                    <p:nvPicPr>
                      <p:cNvPr id="0" name="OLE substitute image"/>
                      <p:cNvPicPr/>
                      <p:nvPr/>
                    </p:nvPicPr>
                    <p:blipFill>
                      <a:blip r:embed="rId9"/>
                      <a:srcRect t="100000"/>
                      <a:tile tx="0" ty="0" sx="100000" sy="100000" flip="none" algn="tl"/>
                    </p:blipFill>
                    <p:spPr>
                      <a:xfrm>
                        <a:off x="9399600" y="5401865"/>
                        <a:ext cx="2203200" cy="629486"/>
                      </a:xfrm>
                      <a:prstGeom prst="rect">
                        <a:avLst/>
                      </a:prstGeom>
                      <a:blipFill>
                        <a:blip r:embed="rId10"/>
                        <a:stretch>
                          <a:fillRect/>
                        </a:stretch>
                      </a:blipFill>
                      <a:ln>
                        <a:noFill/>
                      </a:ln>
                    </p:spPr>
                  </p:pic>
                </p:oleObj>
              </mc:Fallback>
            </mc:AlternateContent>
          </a:graphicData>
        </a:graphic>
      </p:graphicFrame>
      <p:sp>
        <p:nvSpPr>
          <p:cNvPr id="7" name="New shape"/>
          <p:cNvSpPr/>
          <p:nvPr/>
        </p:nvSpPr>
        <p:spPr>
          <a:xfrm>
            <a:off x="4697800" y="1882800"/>
            <a:ext cx="2794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Revenue in billion U.S. dollars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10</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Revenue of the bottled water market in leading countries worldwide in 2023 (in billion U.S. dollars)</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Bottled water revenue in leading countries worldwide 2023</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revenue in the bottled water segment of the non-alcoholic drinks market in the United States was forecast to continuously increase between 2023 and 2027 by in total 26.2 billion U.S. dollars (+27.85 percent). The revenue is estimated to amount to 120.26 billion U.S. dollars in 2027.Find further information concerning the bottled water segment of the non-alcoholic drinks market by looking at key market indicators in further countries. Here you can find its average consumption per capita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2014 to 2027</a:t>
            </a:r>
          </a:p>
          <a:p>
            <a:r>
              <a:rPr sz="600" b="1">
                <a:solidFill>
                  <a:srgbClr val="0F2741"/>
                </a:solidFill>
                <a:latin typeface="Open Sans"/>
              </a:rPr>
              <a:t>Source(s): </a:t>
            </a:r>
            <a:r>
              <a:rPr sz="600" b="0">
                <a:solidFill>
                  <a:srgbClr val="0F2741"/>
                </a:solidFill>
                <a:latin typeface="Open Sans"/>
              </a:rPr>
              <a:t>Statista; Statista Consumer Market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Revenue of the bottled water market in the United States from 2014 to 2027 (in billion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Revenue of the bottled water industry in the U.S. 2014-2027</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per capita consumption of bottled water amounted to roughly 46.5 gallons in the United States. Bottled water includes drinking water sold in plastic as well as glass bottles. The amount of bottled carbonated and still water that the average American consumes has increased significantly over the past two decades.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1999 to 2022</a:t>
            </a:r>
          </a:p>
          <a:p>
            <a:r>
              <a:rPr sz="600" b="1">
                <a:solidFill>
                  <a:srgbClr val="0F2741"/>
                </a:solidFill>
                <a:latin typeface="Open Sans"/>
              </a:rPr>
              <a:t>Source(s): </a:t>
            </a:r>
            <a:r>
              <a:rPr sz="600" b="0">
                <a:solidFill>
                  <a:srgbClr val="0F2741"/>
                </a:solidFill>
                <a:latin typeface="Open Sans"/>
              </a:rPr>
              <a:t>Beverage Marketing Corporation; International Bottled Water Association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12</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Per capita consumption of bottled water in the United States from 1999 to 2022 (in gallons)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Per capita consumption of bottled water in the U.S. 1999-2022</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2020, bottled drinking water accounted for around 32 percent of all non-alcoholic beverage sales in China. In comparison, sports drinks took up only less than two percent of the market that year.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China; 2020</a:t>
            </a:r>
          </a:p>
          <a:p>
            <a:r>
              <a:rPr sz="600" b="1">
                <a:solidFill>
                  <a:srgbClr val="0F2741"/>
                </a:solidFill>
                <a:latin typeface="Open Sans"/>
              </a:rPr>
              <a:t>Source(s): </a:t>
            </a:r>
            <a:r>
              <a:rPr sz="600" b="0">
                <a:solidFill>
                  <a:srgbClr val="0F2741"/>
                </a:solidFill>
                <a:latin typeface="Open Sans"/>
              </a:rPr>
              <a:t>Euromonitor; JD Research Institute; Website (waterexpocn.com)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097850" y="1882800"/>
            <a:ext cx="1993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retail sales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13</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Share of non-alcoholic beverage retail sales in China in 2020, by category</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Non-alcoholic beverage retail sales breakdown in China 2020, by type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This data shows the annual average per capita consumption of spring and bottled water in Germany from 2012 to 2022. In 2022, the average German consumed 0.9 liters of spring and bottled water.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Germany; 2012 to 2022</a:t>
            </a:r>
          </a:p>
          <a:p>
            <a:r>
              <a:rPr sz="600" b="1">
                <a:solidFill>
                  <a:srgbClr val="0F2741"/>
                </a:solidFill>
                <a:latin typeface="Open Sans"/>
              </a:rPr>
              <a:t>Source(s): </a:t>
            </a:r>
            <a:r>
              <a:rPr sz="600" b="0">
                <a:solidFill>
                  <a:srgbClr val="0F2741"/>
                </a:solidFill>
                <a:latin typeface="Open Sans"/>
              </a:rPr>
              <a:t>Statistisches Bundesamt; Verband Deutscher Mineralbrunnen; wafg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14</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Per capita consumption of spring and bottled water in Germany from 2012 to 2022 (in liters)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Per capita consumption of spring and bottled water in Germany 2012-2022</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July 2022, the production value of purification and bottling of water in Mexico amounted to more than 2.1 billion Mexican pesos, down from almost 2.2 billion Mexican pesos recorded a month earlier. In comparison to the same month of the previous year, production increased by 6 million pesos.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Mexico; June 2020 to July 2022; * Preliminary data starting from this month. Figures have been rounded.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INEGI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23300" y="5339925"/>
            <a:ext cx="11143000" cy="691425"/>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8" imgW="2203200" imgH="629486" progId=".xls">
                  <p:embed/>
                </p:oleObj>
              </mc:Choice>
              <mc:Fallback>
                <p:oleObj r:id="rId8" imgW="2203200" imgH="629486" progId=".xls">
                  <p:embed/>
                  <p:pic>
                    <p:nvPicPr>
                      <p:cNvPr id="0" name="OLE substitute image"/>
                      <p:cNvPicPr/>
                      <p:nvPr/>
                    </p:nvPicPr>
                    <p:blipFill>
                      <a:blip r:embed="rId9"/>
                      <a:srcRect t="100000"/>
                      <a:tile tx="0" ty="0" sx="100000" sy="100000" flip="none" algn="tl"/>
                    </p:blipFill>
                    <p:spPr>
                      <a:xfrm>
                        <a:off x="9399600" y="5401865"/>
                        <a:ext cx="2203200" cy="629486"/>
                      </a:xfrm>
                      <a:prstGeom prst="rect">
                        <a:avLst/>
                      </a:prstGeom>
                      <a:blipFill>
                        <a:blip r:embed="rId10"/>
                        <a:stretch>
                          <a:fillRect/>
                        </a:stretch>
                      </a:blipFill>
                      <a:ln>
                        <a:noFill/>
                      </a:ln>
                    </p:spPr>
                  </p:pic>
                </p:oleObj>
              </mc:Fallback>
            </mc:AlternateContent>
          </a:graphicData>
        </a:graphic>
      </p:graphicFrame>
      <p:sp>
        <p:nvSpPr>
          <p:cNvPr id="7" name="New shape"/>
          <p:cNvSpPr/>
          <p:nvPr/>
        </p:nvSpPr>
        <p:spPr>
          <a:xfrm>
            <a:off x="4208850" y="1882800"/>
            <a:ext cx="3771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Production value in million Mexican pesos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15</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Monthly production value of purification and bottling of water in Mexico from June 2020 to July 2022 (in million Mexican pesos)</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Mexico: production value of purification &amp; bottling of water 2020-2022</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2020, Crystal accounted for 19 percent of the value of the bottled water market Thailand, followed by Singha. In that same year, the value share of non-alcoholic beverages consumed in the country was 36 percent.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Thailand; 2020</a:t>
            </a:r>
          </a:p>
          <a:p>
            <a:r>
              <a:rPr sz="600" b="1">
                <a:solidFill>
                  <a:srgbClr val="0F2741"/>
                </a:solidFill>
                <a:latin typeface="Open Sans"/>
              </a:rPr>
              <a:t>Source(s): </a:t>
            </a:r>
            <a:r>
              <a:rPr sz="600" b="0">
                <a:solidFill>
                  <a:srgbClr val="0F2741"/>
                </a:solidFill>
                <a:latin typeface="Open Sans"/>
              </a:rPr>
              <a:t>Euromonitor; Krungsri Research; Marketeer Online; Ministry of Commerce (Thailand); National Food Institute Thailand; World Organisation for Animal Health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434400" y="1882800"/>
            <a:ext cx="1320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Value share</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16</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Value share of bottled water market in Thailand in 2020, by major brands</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Value share of bottled water market Thailand 2020, by major brands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Retail market</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03</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Over the last two observations, the average price per unit (PPU) is forecast to significantly increase in all segments. As part of the positive trend, the PPU reaches the maximum value for both segments at the end of the comparison period. Particularly noteworthy is the segment Out of home, which has the highest value of 3.31 U.S. dollars.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2014 to 2027</a:t>
            </a:r>
          </a:p>
          <a:p>
            <a:r>
              <a:rPr sz="600" b="1">
                <a:solidFill>
                  <a:srgbClr val="0F2741"/>
                </a:solidFill>
                <a:latin typeface="Open Sans"/>
              </a:rPr>
              <a:t>Source(s): </a:t>
            </a:r>
            <a:r>
              <a:rPr sz="600" b="0">
                <a:solidFill>
                  <a:srgbClr val="0F2741"/>
                </a:solidFill>
                <a:latin typeface="Open Sans"/>
              </a:rPr>
              <a:t>Statista; Statista Consumer Market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18</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Price per unit of bottled water worldwide from 2014 to 2027, by segment (in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Bottled water price per unit worldwide 2014-2027, by segment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Table of Contents</a:t>
            </a:r>
          </a:p>
        </p:txBody>
      </p:sp>
      <p:sp>
        <p:nvSpPr>
          <p:cNvPr id="3"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a:t>
            </a:r>
          </a:p>
        </p:txBody>
      </p:sp>
      <p:sp>
        <p:nvSpPr>
          <p:cNvPr id="7" name="New shape"/>
          <p:cNvSpPr/>
          <p:nvPr/>
        </p:nvSpPr>
        <p:spPr>
          <a:xfrm>
            <a:off x="586800" y="1882800"/>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01 Overview</a:t>
            </a:r>
          </a:p>
        </p:txBody>
      </p:sp>
      <p:sp>
        <p:nvSpPr>
          <p:cNvPr id="8" name="New shape"/>
          <p:cNvSpPr/>
          <p:nvPr/>
        </p:nvSpPr>
        <p:spPr>
          <a:xfrm>
            <a:off x="5544000" y="211624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5" action="ppaction://hlinksldjump">
                  <a:extLst>
                    <a:ext uri="{A12FA001-AC4F-418D-AE19-62706E023703}">
                      <ahyp:hlinkClr xmlns:ahyp="http://schemas.microsoft.com/office/drawing/2018/hyperlinkcolor" val="tx"/>
                    </a:ext>
                  </a:extLst>
                </a:hlinkClick>
              </a:rPr>
              <a:t>03</a:t>
            </a:r>
          </a:p>
        </p:txBody>
      </p:sp>
      <p:sp>
        <p:nvSpPr>
          <p:cNvPr id="9" name="New shape"/>
          <p:cNvSpPr/>
          <p:nvPr/>
        </p:nvSpPr>
        <p:spPr>
          <a:xfrm>
            <a:off x="586800" y="211624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pack mix of beverages by packaging type 2022</a:t>
            </a:r>
          </a:p>
        </p:txBody>
      </p:sp>
      <p:sp>
        <p:nvSpPr>
          <p:cNvPr id="10" name="New shape"/>
          <p:cNvSpPr/>
          <p:nvPr/>
        </p:nvSpPr>
        <p:spPr>
          <a:xfrm>
            <a:off x="5544000" y="228652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6" action="ppaction://hlinksldjump">
                  <a:extLst>
                    <a:ext uri="{A12FA001-AC4F-418D-AE19-62706E023703}">
                      <ahyp:hlinkClr xmlns:ahyp="http://schemas.microsoft.com/office/drawing/2018/hyperlinkcolor" val="tx"/>
                    </a:ext>
                  </a:extLst>
                </a:hlinkClick>
              </a:rPr>
              <a:t>04</a:t>
            </a:r>
          </a:p>
        </p:txBody>
      </p:sp>
      <p:sp>
        <p:nvSpPr>
          <p:cNvPr id="11" name="New shape"/>
          <p:cNvSpPr/>
          <p:nvPr/>
        </p:nvSpPr>
        <p:spPr>
          <a:xfrm>
            <a:off x="586800" y="228652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Share of global consumption of packed beverages 2022, by beverage type</a:t>
            </a:r>
          </a:p>
        </p:txBody>
      </p:sp>
      <p:sp>
        <p:nvSpPr>
          <p:cNvPr id="12" name="New shape"/>
          <p:cNvSpPr/>
          <p:nvPr/>
        </p:nvSpPr>
        <p:spPr>
          <a:xfrm>
            <a:off x="5544000" y="245679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7" action="ppaction://hlinksldjump">
                  <a:extLst>
                    <a:ext uri="{A12FA001-AC4F-418D-AE19-62706E023703}">
                      <ahyp:hlinkClr xmlns:ahyp="http://schemas.microsoft.com/office/drawing/2018/hyperlinkcolor" val="tx"/>
                    </a:ext>
                  </a:extLst>
                </a:hlinkClick>
              </a:rPr>
              <a:t>05</a:t>
            </a:r>
          </a:p>
        </p:txBody>
      </p:sp>
      <p:sp>
        <p:nvSpPr>
          <p:cNvPr id="13" name="New shape"/>
          <p:cNvSpPr/>
          <p:nvPr/>
        </p:nvSpPr>
        <p:spPr>
          <a:xfrm>
            <a:off x="586800" y="245679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Revenue of the bottled water industry worldwide 2014-2027</a:t>
            </a:r>
          </a:p>
        </p:txBody>
      </p:sp>
      <p:sp>
        <p:nvSpPr>
          <p:cNvPr id="14" name="New shape"/>
          <p:cNvSpPr/>
          <p:nvPr/>
        </p:nvSpPr>
        <p:spPr>
          <a:xfrm>
            <a:off x="5544000" y="262707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8" action="ppaction://hlinksldjump">
                  <a:extLst>
                    <a:ext uri="{A12FA001-AC4F-418D-AE19-62706E023703}">
                      <ahyp:hlinkClr xmlns:ahyp="http://schemas.microsoft.com/office/drawing/2018/hyperlinkcolor" val="tx"/>
                    </a:ext>
                  </a:extLst>
                </a:hlinkClick>
              </a:rPr>
              <a:t>06</a:t>
            </a:r>
          </a:p>
        </p:txBody>
      </p:sp>
      <p:sp>
        <p:nvSpPr>
          <p:cNvPr id="15" name="New shape"/>
          <p:cNvSpPr/>
          <p:nvPr/>
        </p:nvSpPr>
        <p:spPr>
          <a:xfrm>
            <a:off x="586800" y="262707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Revenue per capita of bottled water worldwide 2014-2027</a:t>
            </a:r>
          </a:p>
        </p:txBody>
      </p:sp>
      <p:sp>
        <p:nvSpPr>
          <p:cNvPr id="16" name="New shape"/>
          <p:cNvSpPr/>
          <p:nvPr/>
        </p:nvSpPr>
        <p:spPr>
          <a:xfrm>
            <a:off x="5544000" y="279735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9" action="ppaction://hlinksldjump">
                  <a:extLst>
                    <a:ext uri="{A12FA001-AC4F-418D-AE19-62706E023703}">
                      <ahyp:hlinkClr xmlns:ahyp="http://schemas.microsoft.com/office/drawing/2018/hyperlinkcolor" val="tx"/>
                    </a:ext>
                  </a:extLst>
                </a:hlinkClick>
              </a:rPr>
              <a:t>07</a:t>
            </a:r>
          </a:p>
        </p:txBody>
      </p:sp>
      <p:sp>
        <p:nvSpPr>
          <p:cNvPr id="17" name="New shape"/>
          <p:cNvSpPr/>
          <p:nvPr/>
        </p:nvSpPr>
        <p:spPr>
          <a:xfrm>
            <a:off x="586800" y="279735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Revenue growth of bottled water worldwide 2015-2027</a:t>
            </a:r>
          </a:p>
        </p:txBody>
      </p:sp>
      <p:sp>
        <p:nvSpPr>
          <p:cNvPr id="18" name="New shape"/>
          <p:cNvSpPr/>
          <p:nvPr/>
        </p:nvSpPr>
        <p:spPr>
          <a:xfrm>
            <a:off x="5544000" y="296763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0" action="ppaction://hlinksldjump">
                  <a:extLst>
                    <a:ext uri="{A12FA001-AC4F-418D-AE19-62706E023703}">
                      <ahyp:hlinkClr xmlns:ahyp="http://schemas.microsoft.com/office/drawing/2018/hyperlinkcolor" val="tx"/>
                    </a:ext>
                  </a:extLst>
                </a:hlinkClick>
              </a:rPr>
              <a:t>08</a:t>
            </a:r>
          </a:p>
        </p:txBody>
      </p:sp>
      <p:sp>
        <p:nvSpPr>
          <p:cNvPr id="19" name="New shape"/>
          <p:cNvSpPr/>
          <p:nvPr/>
        </p:nvSpPr>
        <p:spPr>
          <a:xfrm>
            <a:off x="586800" y="296763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Volume of bottled water worldwide 2014-2027</a:t>
            </a:r>
          </a:p>
        </p:txBody>
      </p:sp>
      <p:sp>
        <p:nvSpPr>
          <p:cNvPr id="20" name="New shape"/>
          <p:cNvSpPr/>
          <p:nvPr/>
        </p:nvSpPr>
        <p:spPr>
          <a:xfrm>
            <a:off x="586800" y="3264911"/>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02 Leading markets</a:t>
            </a:r>
          </a:p>
        </p:txBody>
      </p:sp>
      <p:sp>
        <p:nvSpPr>
          <p:cNvPr id="21" name="New shape"/>
          <p:cNvSpPr/>
          <p:nvPr/>
        </p:nvSpPr>
        <p:spPr>
          <a:xfrm>
            <a:off x="5544000" y="3498354"/>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1" action="ppaction://hlinksldjump">
                  <a:extLst>
                    <a:ext uri="{A12FA001-AC4F-418D-AE19-62706E023703}">
                      <ahyp:hlinkClr xmlns:ahyp="http://schemas.microsoft.com/office/drawing/2018/hyperlinkcolor" val="tx"/>
                    </a:ext>
                  </a:extLst>
                </a:hlinkClick>
              </a:rPr>
              <a:t>10</a:t>
            </a:r>
          </a:p>
        </p:txBody>
      </p:sp>
      <p:sp>
        <p:nvSpPr>
          <p:cNvPr id="22" name="New shape"/>
          <p:cNvSpPr/>
          <p:nvPr/>
        </p:nvSpPr>
        <p:spPr>
          <a:xfrm>
            <a:off x="586800" y="3498354"/>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Bottled water revenue in leading countries worldwide 2023</a:t>
            </a:r>
          </a:p>
        </p:txBody>
      </p:sp>
      <p:sp>
        <p:nvSpPr>
          <p:cNvPr id="23" name="New shape"/>
          <p:cNvSpPr/>
          <p:nvPr/>
        </p:nvSpPr>
        <p:spPr>
          <a:xfrm>
            <a:off x="5544000" y="3668632"/>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2" action="ppaction://hlinksldjump">
                  <a:extLst>
                    <a:ext uri="{A12FA001-AC4F-418D-AE19-62706E023703}">
                      <ahyp:hlinkClr xmlns:ahyp="http://schemas.microsoft.com/office/drawing/2018/hyperlinkcolor" val="tx"/>
                    </a:ext>
                  </a:extLst>
                </a:hlinkClick>
              </a:rPr>
              <a:t>11</a:t>
            </a:r>
          </a:p>
        </p:txBody>
      </p:sp>
      <p:sp>
        <p:nvSpPr>
          <p:cNvPr id="24" name="New shape"/>
          <p:cNvSpPr/>
          <p:nvPr/>
        </p:nvSpPr>
        <p:spPr>
          <a:xfrm>
            <a:off x="586800" y="3668632"/>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Revenue of the bottled water industry in the U.S. 2014-2027</a:t>
            </a:r>
          </a:p>
        </p:txBody>
      </p:sp>
      <p:sp>
        <p:nvSpPr>
          <p:cNvPr id="25" name="New shape"/>
          <p:cNvSpPr/>
          <p:nvPr/>
        </p:nvSpPr>
        <p:spPr>
          <a:xfrm>
            <a:off x="5544000" y="3838910"/>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3" action="ppaction://hlinksldjump">
                  <a:extLst>
                    <a:ext uri="{A12FA001-AC4F-418D-AE19-62706E023703}">
                      <ahyp:hlinkClr xmlns:ahyp="http://schemas.microsoft.com/office/drawing/2018/hyperlinkcolor" val="tx"/>
                    </a:ext>
                  </a:extLst>
                </a:hlinkClick>
              </a:rPr>
              <a:t>12</a:t>
            </a:r>
          </a:p>
        </p:txBody>
      </p:sp>
      <p:sp>
        <p:nvSpPr>
          <p:cNvPr id="26" name="New shape"/>
          <p:cNvSpPr/>
          <p:nvPr/>
        </p:nvSpPr>
        <p:spPr>
          <a:xfrm>
            <a:off x="586800" y="3838910"/>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Per capita consumption of bottled water in the U.S. 1999-2022</a:t>
            </a:r>
          </a:p>
        </p:txBody>
      </p:sp>
      <p:sp>
        <p:nvSpPr>
          <p:cNvPr id="27" name="New shape"/>
          <p:cNvSpPr/>
          <p:nvPr/>
        </p:nvSpPr>
        <p:spPr>
          <a:xfrm>
            <a:off x="5544000" y="4009188"/>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4" action="ppaction://hlinksldjump">
                  <a:extLst>
                    <a:ext uri="{A12FA001-AC4F-418D-AE19-62706E023703}">
                      <ahyp:hlinkClr xmlns:ahyp="http://schemas.microsoft.com/office/drawing/2018/hyperlinkcolor" val="tx"/>
                    </a:ext>
                  </a:extLst>
                </a:hlinkClick>
              </a:rPr>
              <a:t>13</a:t>
            </a:r>
          </a:p>
        </p:txBody>
      </p:sp>
      <p:sp>
        <p:nvSpPr>
          <p:cNvPr id="28" name="New shape"/>
          <p:cNvSpPr/>
          <p:nvPr/>
        </p:nvSpPr>
        <p:spPr>
          <a:xfrm>
            <a:off x="586800" y="4009188"/>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Non-alcoholic beverage retail sales breakdown in China 2020, by type</a:t>
            </a:r>
          </a:p>
        </p:txBody>
      </p:sp>
      <p:sp>
        <p:nvSpPr>
          <p:cNvPr id="29" name="New shape"/>
          <p:cNvSpPr/>
          <p:nvPr/>
        </p:nvSpPr>
        <p:spPr>
          <a:xfrm>
            <a:off x="5544000" y="4179466"/>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5" action="ppaction://hlinksldjump">
                  <a:extLst>
                    <a:ext uri="{A12FA001-AC4F-418D-AE19-62706E023703}">
                      <ahyp:hlinkClr xmlns:ahyp="http://schemas.microsoft.com/office/drawing/2018/hyperlinkcolor" val="tx"/>
                    </a:ext>
                  </a:extLst>
                </a:hlinkClick>
              </a:rPr>
              <a:t>14</a:t>
            </a:r>
          </a:p>
        </p:txBody>
      </p:sp>
      <p:sp>
        <p:nvSpPr>
          <p:cNvPr id="30" name="New shape"/>
          <p:cNvSpPr/>
          <p:nvPr/>
        </p:nvSpPr>
        <p:spPr>
          <a:xfrm>
            <a:off x="586800" y="4179466"/>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Per capita consumption of spring and bottled water in Germany 2012-2022</a:t>
            </a:r>
          </a:p>
        </p:txBody>
      </p:sp>
      <p:sp>
        <p:nvSpPr>
          <p:cNvPr id="31" name="New shape"/>
          <p:cNvSpPr/>
          <p:nvPr/>
        </p:nvSpPr>
        <p:spPr>
          <a:xfrm>
            <a:off x="5544000" y="4349744"/>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6" action="ppaction://hlinksldjump">
                  <a:extLst>
                    <a:ext uri="{A12FA001-AC4F-418D-AE19-62706E023703}">
                      <ahyp:hlinkClr xmlns:ahyp="http://schemas.microsoft.com/office/drawing/2018/hyperlinkcolor" val="tx"/>
                    </a:ext>
                  </a:extLst>
                </a:hlinkClick>
              </a:rPr>
              <a:t>15</a:t>
            </a:r>
          </a:p>
        </p:txBody>
      </p:sp>
      <p:sp>
        <p:nvSpPr>
          <p:cNvPr id="32" name="New shape"/>
          <p:cNvSpPr/>
          <p:nvPr/>
        </p:nvSpPr>
        <p:spPr>
          <a:xfrm>
            <a:off x="586800" y="4349744"/>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Mexico: production value of purification &amp; bottling of water 2020-2022</a:t>
            </a:r>
          </a:p>
        </p:txBody>
      </p:sp>
      <p:sp>
        <p:nvSpPr>
          <p:cNvPr id="33" name="New shape"/>
          <p:cNvSpPr/>
          <p:nvPr/>
        </p:nvSpPr>
        <p:spPr>
          <a:xfrm>
            <a:off x="5544000" y="4520022"/>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7" action="ppaction://hlinksldjump">
                  <a:extLst>
                    <a:ext uri="{A12FA001-AC4F-418D-AE19-62706E023703}">
                      <ahyp:hlinkClr xmlns:ahyp="http://schemas.microsoft.com/office/drawing/2018/hyperlinkcolor" val="tx"/>
                    </a:ext>
                  </a:extLst>
                </a:hlinkClick>
              </a:rPr>
              <a:t>16</a:t>
            </a:r>
          </a:p>
        </p:txBody>
      </p:sp>
      <p:sp>
        <p:nvSpPr>
          <p:cNvPr id="34" name="New shape"/>
          <p:cNvSpPr/>
          <p:nvPr/>
        </p:nvSpPr>
        <p:spPr>
          <a:xfrm>
            <a:off x="586800" y="4520022"/>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Value share of bottled water market Thailand 2020, by major brands</a:t>
            </a:r>
          </a:p>
        </p:txBody>
      </p:sp>
      <p:sp>
        <p:nvSpPr>
          <p:cNvPr id="35" name="New shape"/>
          <p:cNvSpPr/>
          <p:nvPr/>
        </p:nvSpPr>
        <p:spPr>
          <a:xfrm>
            <a:off x="586800" y="4817300"/>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03 Retail market</a:t>
            </a:r>
          </a:p>
        </p:txBody>
      </p:sp>
      <p:sp>
        <p:nvSpPr>
          <p:cNvPr id="36" name="New shape"/>
          <p:cNvSpPr/>
          <p:nvPr/>
        </p:nvSpPr>
        <p:spPr>
          <a:xfrm>
            <a:off x="5544000" y="505074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8" action="ppaction://hlinksldjump">
                  <a:extLst>
                    <a:ext uri="{A12FA001-AC4F-418D-AE19-62706E023703}">
                      <ahyp:hlinkClr xmlns:ahyp="http://schemas.microsoft.com/office/drawing/2018/hyperlinkcolor" val="tx"/>
                    </a:ext>
                  </a:extLst>
                </a:hlinkClick>
              </a:rPr>
              <a:t>18</a:t>
            </a:r>
          </a:p>
        </p:txBody>
      </p:sp>
      <p:sp>
        <p:nvSpPr>
          <p:cNvPr id="37" name="New shape"/>
          <p:cNvSpPr/>
          <p:nvPr/>
        </p:nvSpPr>
        <p:spPr>
          <a:xfrm>
            <a:off x="586800" y="505074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Bottled water price per unit worldwide 2014-2027, by segment</a:t>
            </a:r>
          </a:p>
        </p:txBody>
      </p:sp>
      <p:sp>
        <p:nvSpPr>
          <p:cNvPr id="38" name="New shape"/>
          <p:cNvSpPr/>
          <p:nvPr/>
        </p:nvSpPr>
        <p:spPr>
          <a:xfrm>
            <a:off x="5544000" y="522102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19" action="ppaction://hlinksldjump">
                  <a:extLst>
                    <a:ext uri="{A12FA001-AC4F-418D-AE19-62706E023703}">
                      <ahyp:hlinkClr xmlns:ahyp="http://schemas.microsoft.com/office/drawing/2018/hyperlinkcolor" val="tx"/>
                    </a:ext>
                  </a:extLst>
                </a:hlinkClick>
              </a:rPr>
              <a:t>19</a:t>
            </a:r>
          </a:p>
        </p:txBody>
      </p:sp>
      <p:sp>
        <p:nvSpPr>
          <p:cNvPr id="39" name="New shape"/>
          <p:cNvSpPr/>
          <p:nvPr/>
        </p:nvSpPr>
        <p:spPr>
          <a:xfrm>
            <a:off x="586800" y="522102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Volume of bottled water sold in the U.S. 2010-2022</a:t>
            </a:r>
          </a:p>
        </p:txBody>
      </p:sp>
      <p:sp>
        <p:nvSpPr>
          <p:cNvPr id="40" name="New shape"/>
          <p:cNvSpPr/>
          <p:nvPr/>
        </p:nvSpPr>
        <p:spPr>
          <a:xfrm>
            <a:off x="5544000" y="539129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0" action="ppaction://hlinksldjump">
                  <a:extLst>
                    <a:ext uri="{A12FA001-AC4F-418D-AE19-62706E023703}">
                      <ahyp:hlinkClr xmlns:ahyp="http://schemas.microsoft.com/office/drawing/2018/hyperlinkcolor" val="tx"/>
                    </a:ext>
                  </a:extLst>
                </a:hlinkClick>
              </a:rPr>
              <a:t>20</a:t>
            </a:r>
          </a:p>
        </p:txBody>
      </p:sp>
      <p:sp>
        <p:nvSpPr>
          <p:cNvPr id="41" name="New shape"/>
          <p:cNvSpPr/>
          <p:nvPr/>
        </p:nvSpPr>
        <p:spPr>
          <a:xfrm>
            <a:off x="586800" y="539129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Average bottled water price per unit in the United States 2014-2027, by segment</a:t>
            </a:r>
          </a:p>
        </p:txBody>
      </p:sp>
      <p:sp>
        <p:nvSpPr>
          <p:cNvPr id="42" name="New shape"/>
          <p:cNvSpPr/>
          <p:nvPr/>
        </p:nvSpPr>
        <p:spPr>
          <a:xfrm>
            <a:off x="5958000" y="1882800"/>
            <a:ext cx="5371200" cy="230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spAutoFit/>
          </a:bodyPr>
          <a:lstStyle/>
          <a:p>
            <a:pPr algn="l">
              <a:spcAft>
                <a:spcPct val="20000"/>
              </a:spcAft>
            </a:pPr>
            <a:r>
              <a:rPr sz="900">
                <a:solidFill>
                  <a:srgbClr val="0A85E6"/>
                </a:solidFill>
                <a:latin typeface="Open Sans"/>
              </a:rPr>
              <a:t>04 Leading companies</a:t>
            </a:r>
          </a:p>
        </p:txBody>
      </p:sp>
      <p:sp>
        <p:nvSpPr>
          <p:cNvPr id="43" name="New shape"/>
          <p:cNvSpPr/>
          <p:nvPr/>
        </p:nvSpPr>
        <p:spPr>
          <a:xfrm>
            <a:off x="10915200" y="211624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1" action="ppaction://hlinksldjump">
                  <a:extLst>
                    <a:ext uri="{A12FA001-AC4F-418D-AE19-62706E023703}">
                      <ahyp:hlinkClr xmlns:ahyp="http://schemas.microsoft.com/office/drawing/2018/hyperlinkcolor" val="tx"/>
                    </a:ext>
                  </a:extLst>
                </a:hlinkClick>
              </a:rPr>
              <a:t>22</a:t>
            </a:r>
          </a:p>
        </p:txBody>
      </p:sp>
      <p:sp>
        <p:nvSpPr>
          <p:cNvPr id="44" name="New shape"/>
          <p:cNvSpPr/>
          <p:nvPr/>
        </p:nvSpPr>
        <p:spPr>
          <a:xfrm>
            <a:off x="5958000" y="211624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Coca Cola Company: global beverage sales volume growth 2022, by type</a:t>
            </a:r>
          </a:p>
        </p:txBody>
      </p:sp>
      <p:sp>
        <p:nvSpPr>
          <p:cNvPr id="45" name="New shape"/>
          <p:cNvSpPr/>
          <p:nvPr/>
        </p:nvSpPr>
        <p:spPr>
          <a:xfrm>
            <a:off x="10915200" y="2286521"/>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2" action="ppaction://hlinksldjump">
                  <a:extLst>
                    <a:ext uri="{A12FA001-AC4F-418D-AE19-62706E023703}">
                      <ahyp:hlinkClr xmlns:ahyp="http://schemas.microsoft.com/office/drawing/2018/hyperlinkcolor" val="tx"/>
                    </a:ext>
                  </a:extLst>
                </a:hlinkClick>
              </a:rPr>
              <a:t>23</a:t>
            </a:r>
          </a:p>
        </p:txBody>
      </p:sp>
      <p:sp>
        <p:nvSpPr>
          <p:cNvPr id="46" name="New shape"/>
          <p:cNvSpPr/>
          <p:nvPr/>
        </p:nvSpPr>
        <p:spPr>
          <a:xfrm>
            <a:off x="5958000" y="2286521"/>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sales of Danone 2016-2022, by segment</a:t>
            </a:r>
          </a:p>
        </p:txBody>
      </p:sp>
      <p:sp>
        <p:nvSpPr>
          <p:cNvPr id="47" name="New shape"/>
          <p:cNvSpPr/>
          <p:nvPr/>
        </p:nvSpPr>
        <p:spPr>
          <a:xfrm>
            <a:off x="10915200" y="2456799"/>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3" action="ppaction://hlinksldjump">
                  <a:extLst>
                    <a:ext uri="{A12FA001-AC4F-418D-AE19-62706E023703}">
                      <ahyp:hlinkClr xmlns:ahyp="http://schemas.microsoft.com/office/drawing/2018/hyperlinkcolor" val="tx"/>
                    </a:ext>
                  </a:extLst>
                </a:hlinkClick>
              </a:rPr>
              <a:t>24</a:t>
            </a:r>
          </a:p>
        </p:txBody>
      </p:sp>
      <p:sp>
        <p:nvSpPr>
          <p:cNvPr id="48" name="New shape"/>
          <p:cNvSpPr/>
          <p:nvPr/>
        </p:nvSpPr>
        <p:spPr>
          <a:xfrm>
            <a:off x="5958000" y="2456799"/>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Global sales of Nestlé 2022, by product category</a:t>
            </a:r>
          </a:p>
        </p:txBody>
      </p:sp>
      <p:sp>
        <p:nvSpPr>
          <p:cNvPr id="49" name="New shape"/>
          <p:cNvSpPr/>
          <p:nvPr/>
        </p:nvSpPr>
        <p:spPr>
          <a:xfrm>
            <a:off x="10915200" y="2627077"/>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4" action="ppaction://hlinksldjump">
                  <a:extLst>
                    <a:ext uri="{A12FA001-AC4F-418D-AE19-62706E023703}">
                      <ahyp:hlinkClr xmlns:ahyp="http://schemas.microsoft.com/office/drawing/2018/hyperlinkcolor" val="tx"/>
                    </a:ext>
                  </a:extLst>
                </a:hlinkClick>
              </a:rPr>
              <a:t>25</a:t>
            </a:r>
          </a:p>
        </p:txBody>
      </p:sp>
      <p:sp>
        <p:nvSpPr>
          <p:cNvPr id="50" name="New shape"/>
          <p:cNvSpPr/>
          <p:nvPr/>
        </p:nvSpPr>
        <p:spPr>
          <a:xfrm>
            <a:off x="5958000" y="2627077"/>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Key brands' market share of bottled still water in the U.S. 2023</a:t>
            </a:r>
          </a:p>
        </p:txBody>
      </p:sp>
      <p:sp>
        <p:nvSpPr>
          <p:cNvPr id="51" name="New shape"/>
          <p:cNvSpPr/>
          <p:nvPr/>
        </p:nvSpPr>
        <p:spPr>
          <a:xfrm>
            <a:off x="10915200" y="2797355"/>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5" action="ppaction://hlinksldjump">
                  <a:extLst>
                    <a:ext uri="{A12FA001-AC4F-418D-AE19-62706E023703}">
                      <ahyp:hlinkClr xmlns:ahyp="http://schemas.microsoft.com/office/drawing/2018/hyperlinkcolor" val="tx"/>
                    </a:ext>
                  </a:extLst>
                </a:hlinkClick>
              </a:rPr>
              <a:t>26</a:t>
            </a:r>
          </a:p>
        </p:txBody>
      </p:sp>
      <p:sp>
        <p:nvSpPr>
          <p:cNvPr id="52" name="New shape"/>
          <p:cNvSpPr/>
          <p:nvPr/>
        </p:nvSpPr>
        <p:spPr>
          <a:xfrm>
            <a:off x="5958000" y="2797355"/>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Leading vendors of bottled water in the U.S. 2022, based on sales</a:t>
            </a:r>
          </a:p>
        </p:txBody>
      </p:sp>
      <p:sp>
        <p:nvSpPr>
          <p:cNvPr id="53" name="New shape"/>
          <p:cNvSpPr/>
          <p:nvPr/>
        </p:nvSpPr>
        <p:spPr>
          <a:xfrm>
            <a:off x="10915200" y="2967633"/>
            <a:ext cx="414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700">
                <a:solidFill>
                  <a:srgbClr val="0F2741"/>
                </a:solidFill>
                <a:latin typeface="Open Sans"/>
                <a:hlinkClick r:id="rId26" action="ppaction://hlinksldjump">
                  <a:extLst>
                    <a:ext uri="{A12FA001-AC4F-418D-AE19-62706E023703}">
                      <ahyp:hlinkClr xmlns:ahyp="http://schemas.microsoft.com/office/drawing/2018/hyperlinkcolor" val="tx"/>
                    </a:ext>
                  </a:extLst>
                </a:hlinkClick>
              </a:rPr>
              <a:t>27</a:t>
            </a:r>
          </a:p>
        </p:txBody>
      </p:sp>
      <p:sp>
        <p:nvSpPr>
          <p:cNvPr id="54" name="New shape"/>
          <p:cNvSpPr/>
          <p:nvPr/>
        </p:nvSpPr>
        <p:spPr>
          <a:xfrm>
            <a:off x="5958000" y="2967633"/>
            <a:ext cx="49572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700">
                <a:solidFill>
                  <a:srgbClr val="0F2741"/>
                </a:solidFill>
                <a:latin typeface="Open Sans"/>
              </a:rPr>
              <a:t>Net sales of National Beverage Corp. 2015-2022</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15.9 billion gallons of bottled water were sold in the United States. Over the last ten years, the country`s bottled water sales volume had increased considerably with each consecutive year.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2010 to 2022</a:t>
            </a:r>
          </a:p>
          <a:p>
            <a:r>
              <a:rPr sz="600" b="1">
                <a:solidFill>
                  <a:srgbClr val="0F2741"/>
                </a:solidFill>
                <a:latin typeface="Open Sans"/>
              </a:rPr>
              <a:t>Source(s): </a:t>
            </a:r>
            <a:r>
              <a:rPr sz="600" b="0">
                <a:solidFill>
                  <a:srgbClr val="0F2741"/>
                </a:solidFill>
                <a:latin typeface="Open Sans"/>
              </a:rPr>
              <a:t>Beverage Marketing Corporation; International Bottled Water Association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19</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Sales volume of bottled water in the United States from 2010 to 2022 (in billion gallons)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Volume of bottled water sold in the U.S. 2010-2022</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Over the last two observations, the average price per unit (PPU) is forecast to significantly increase in all segments. This reflects the overall trend throughout the entire forecast period from 2014 to 2027. It is estimated that the PPU is continuously rising in all segments. In this regard, the Out of home segment achieves the highest value of 5.93 U.S. dollars in 2027.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2014 to 2027</a:t>
            </a:r>
          </a:p>
          <a:p>
            <a:r>
              <a:rPr sz="600" b="1">
                <a:solidFill>
                  <a:srgbClr val="0F2741"/>
                </a:solidFill>
                <a:latin typeface="Open Sans"/>
              </a:rPr>
              <a:t>Source(s): </a:t>
            </a:r>
            <a:r>
              <a:rPr sz="600" b="0">
                <a:solidFill>
                  <a:srgbClr val="0F2741"/>
                </a:solidFill>
                <a:latin typeface="Open Sans"/>
              </a:rPr>
              <a:t>Statista; Statista Consumer Market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20</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Price per unit of bottled water in the United States from 2014 to 2027, by segment (in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Average bottled water price per unit in the United States 2014-2027, by segment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Leading companies</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04</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the sales volume of Coca-Cola Company's sparkling soft drinks/ flavors in the Asia Pacific region grew by almost eight percent. For Latin America, the sales volume of water, sports drinks, tea, and coffee as well as juice, and value-added dairy and plant-based beverages experienced the most growth, namely ten percent each.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2022</a:t>
            </a:r>
          </a:p>
          <a:p>
            <a:r>
              <a:rPr sz="600" b="1">
                <a:solidFill>
                  <a:srgbClr val="0F2741"/>
                </a:solidFill>
                <a:latin typeface="Open Sans"/>
              </a:rPr>
              <a:t>Source(s): </a:t>
            </a:r>
            <a:r>
              <a:rPr sz="600" b="0">
                <a:solidFill>
                  <a:srgbClr val="0F2741"/>
                </a:solidFill>
                <a:latin typeface="Open Sans"/>
              </a:rPr>
              <a:t>Coca-Cola Company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22</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Sales volume growth of Coca Cola Company's beverages worldwide in 2022, by type</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Coca Cola Company: global beverage sales volume growth 2022, by type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According to the report, Danone's Specialized Nutrition segment generated approximately 8.32 billion euros in sales in 2022. For that particular segment, this constitutes an increase of over one billion euros in comparison to the previous year. Danone is a multinational food and beverage company, headquartered in Paris, France.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2016 to 2022; *EDP International comprises Danone`s Fresh Dairy Products activities in Europe, the CIS and ALMA zones, as well as WhiteWave`s activities in Europe, Latin America and China. EDP Noram includes the Fresh Dairy [...]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Danone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23</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Sales of Danone worldwide from 2016 to 2022, by segment (in million euros)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sales of Danone 2016-2022, by segment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Powdered and liquid beverages were Nestle`s top selling products in 2022, followed by Nutrition and Health Science. Sales of powdered and liquid beverages reached 25.22 billion Swiss Francs, while Nutrition and Health Science sales totaled 15.68 billion Swiss Francs. Water was Nestle`s worst selling category with 3.5 billion Swiss Francs in sales in that year. PetCare was Nestle`s fast growing product category in 2020, with a rate of 10.2 percent.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2022; * Renamed following the integration of Galderma as from July 2014.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Nestlé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085150" y="1882800"/>
            <a:ext cx="20193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Sales in million CHF</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24</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Nestlé Group's sales worldwide in 2022, by product category (in million CHF)</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sales of Nestlé 2022, by product category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Just over one quarter of all still bottled water sold in the United States in the 52 weeks ended on May 21, 2023, was private label. Of the top branded waters, all had a relatively even share of the market. Glacéau and Aquafina, the leaders from Coca-Cola, had a slightly larger share of the market.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52 weeks ended May 21, 2023</a:t>
            </a:r>
          </a:p>
          <a:p>
            <a:r>
              <a:rPr sz="600" b="1">
                <a:solidFill>
                  <a:srgbClr val="0F2741"/>
                </a:solidFill>
                <a:latin typeface="Open Sans"/>
              </a:rPr>
              <a:t>Source(s): </a:t>
            </a:r>
            <a:r>
              <a:rPr sz="600" b="0">
                <a:solidFill>
                  <a:srgbClr val="0F2741"/>
                </a:solidFill>
                <a:latin typeface="Open Sans"/>
              </a:rPr>
              <a:t>Beverage Industry Magazine; IRI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383600" y="1882800"/>
            <a:ext cx="1422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Market share</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25</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Market share of the leading bottled still water brands in the United States in 2023, based on sales</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Key brands' market share of bottled still water in the U.S. 2023</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private labels dominated the bottled water market in the United States, with sales amounting to approximately 4.2 billion U.S. dollars. The leading vendor of the year was BlueTriton Brands, which generated roughly 2.7 billion U.S. dollars in sales.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52 weeks ended September 4, 2022</a:t>
            </a:r>
          </a:p>
          <a:p>
            <a:r>
              <a:rPr sz="600" b="1">
                <a:solidFill>
                  <a:srgbClr val="0F2741"/>
                </a:solidFill>
                <a:latin typeface="Open Sans"/>
              </a:rPr>
              <a:t>Source(s): </a:t>
            </a:r>
            <a:r>
              <a:rPr sz="600" b="0">
                <a:solidFill>
                  <a:srgbClr val="0F2741"/>
                </a:solidFill>
                <a:latin typeface="Open Sans"/>
              </a:rPr>
              <a:t>Food Business News; IRI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4799400" y="1882800"/>
            <a:ext cx="25908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Sales in million U.S. dollars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26</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Leading vendors of bottled water in the United States in 2022, based on sales (in million U.S. dollars)</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Leading vendors of bottled water in the U.S. 2022, based on sales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National Beverage's net sales increased overall from 2015 to 2022. In 2022, National Beverage Corp. generated sales worth roughly 1.14 billion U.S dollars.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United States; 2015 to 2022</a:t>
            </a:r>
          </a:p>
          <a:p>
            <a:r>
              <a:rPr sz="600" b="1">
                <a:solidFill>
                  <a:srgbClr val="0F2741"/>
                </a:solidFill>
                <a:latin typeface="Open Sans"/>
              </a:rPr>
              <a:t>Source(s): </a:t>
            </a:r>
            <a:r>
              <a:rPr sz="600" b="0">
                <a:solidFill>
                  <a:srgbClr val="0F2741"/>
                </a:solidFill>
                <a:latin typeface="Open Sans"/>
              </a:rPr>
              <a:t>National Beverage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27</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Net sales of National Beverage Corp. from 2015 to 2022 (in 1,000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Net sales of National Beverage Corp. 2015-2022</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Sources</a:t>
            </a:r>
          </a:p>
        </p:txBody>
      </p:sp>
      <p:sp>
        <p:nvSpPr>
          <p:cNvPr id="3"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28</a:t>
            </a:r>
          </a:p>
        </p:txBody>
      </p:sp>
      <p:sp>
        <p:nvSpPr>
          <p:cNvPr id="7" name="New shape"/>
          <p:cNvSpPr/>
          <p:nvPr/>
        </p:nvSpPr>
        <p:spPr>
          <a:xfrm>
            <a:off x="496800" y="188280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Beverage Industry Magazine</a:t>
            </a:r>
          </a:p>
        </p:txBody>
      </p:sp>
      <p:sp>
        <p:nvSpPr>
          <p:cNvPr id="8" name="New shape"/>
          <p:cNvSpPr/>
          <p:nvPr/>
        </p:nvSpPr>
        <p:spPr>
          <a:xfrm>
            <a:off x="496800" y="205274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Beverage Marketing Corporation</a:t>
            </a:r>
          </a:p>
        </p:txBody>
      </p:sp>
      <p:sp>
        <p:nvSpPr>
          <p:cNvPr id="9" name="New shape"/>
          <p:cNvSpPr/>
          <p:nvPr/>
        </p:nvSpPr>
        <p:spPr>
          <a:xfrm>
            <a:off x="496800" y="222268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Coca-Cola Company</a:t>
            </a:r>
          </a:p>
        </p:txBody>
      </p:sp>
      <p:sp>
        <p:nvSpPr>
          <p:cNvPr id="10" name="New shape"/>
          <p:cNvSpPr/>
          <p:nvPr/>
        </p:nvSpPr>
        <p:spPr>
          <a:xfrm>
            <a:off x="496800" y="2392629"/>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Danone</a:t>
            </a:r>
          </a:p>
        </p:txBody>
      </p:sp>
      <p:sp>
        <p:nvSpPr>
          <p:cNvPr id="11" name="New shape"/>
          <p:cNvSpPr/>
          <p:nvPr/>
        </p:nvSpPr>
        <p:spPr>
          <a:xfrm>
            <a:off x="496800" y="2562572"/>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Euromonitor</a:t>
            </a:r>
          </a:p>
        </p:txBody>
      </p:sp>
      <p:sp>
        <p:nvSpPr>
          <p:cNvPr id="12" name="New shape"/>
          <p:cNvSpPr/>
          <p:nvPr/>
        </p:nvSpPr>
        <p:spPr>
          <a:xfrm>
            <a:off x="496800" y="273251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Food Business News</a:t>
            </a:r>
          </a:p>
        </p:txBody>
      </p:sp>
      <p:sp>
        <p:nvSpPr>
          <p:cNvPr id="13" name="New shape"/>
          <p:cNvSpPr/>
          <p:nvPr/>
        </p:nvSpPr>
        <p:spPr>
          <a:xfrm>
            <a:off x="496800" y="2902459"/>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GlobalData</a:t>
            </a:r>
          </a:p>
        </p:txBody>
      </p:sp>
      <p:sp>
        <p:nvSpPr>
          <p:cNvPr id="14" name="New shape"/>
          <p:cNvSpPr/>
          <p:nvPr/>
        </p:nvSpPr>
        <p:spPr>
          <a:xfrm>
            <a:off x="496800" y="3072402"/>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INEGI</a:t>
            </a:r>
          </a:p>
        </p:txBody>
      </p:sp>
      <p:sp>
        <p:nvSpPr>
          <p:cNvPr id="15" name="New shape"/>
          <p:cNvSpPr/>
          <p:nvPr/>
        </p:nvSpPr>
        <p:spPr>
          <a:xfrm>
            <a:off x="496800" y="3242345"/>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International Bottled Water Association</a:t>
            </a:r>
          </a:p>
        </p:txBody>
      </p:sp>
      <p:sp>
        <p:nvSpPr>
          <p:cNvPr id="16" name="New shape"/>
          <p:cNvSpPr/>
          <p:nvPr/>
        </p:nvSpPr>
        <p:spPr>
          <a:xfrm>
            <a:off x="496800" y="3412288"/>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IRI</a:t>
            </a:r>
          </a:p>
        </p:txBody>
      </p:sp>
      <p:sp>
        <p:nvSpPr>
          <p:cNvPr id="17" name="New shape"/>
          <p:cNvSpPr/>
          <p:nvPr/>
        </p:nvSpPr>
        <p:spPr>
          <a:xfrm>
            <a:off x="496800" y="3582231"/>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JD Research Institute</a:t>
            </a:r>
          </a:p>
        </p:txBody>
      </p:sp>
      <p:sp>
        <p:nvSpPr>
          <p:cNvPr id="18" name="New shape"/>
          <p:cNvSpPr/>
          <p:nvPr/>
        </p:nvSpPr>
        <p:spPr>
          <a:xfrm>
            <a:off x="496800" y="3752174"/>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Krones</a:t>
            </a:r>
          </a:p>
        </p:txBody>
      </p:sp>
      <p:sp>
        <p:nvSpPr>
          <p:cNvPr id="19" name="New shape"/>
          <p:cNvSpPr/>
          <p:nvPr/>
        </p:nvSpPr>
        <p:spPr>
          <a:xfrm>
            <a:off x="496800" y="3922117"/>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Krungsri Research</a:t>
            </a:r>
          </a:p>
        </p:txBody>
      </p:sp>
      <p:sp>
        <p:nvSpPr>
          <p:cNvPr id="20" name="New shape"/>
          <p:cNvSpPr/>
          <p:nvPr/>
        </p:nvSpPr>
        <p:spPr>
          <a:xfrm>
            <a:off x="496800" y="409206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Marketeer Online</a:t>
            </a:r>
          </a:p>
        </p:txBody>
      </p:sp>
      <p:sp>
        <p:nvSpPr>
          <p:cNvPr id="21" name="New shape"/>
          <p:cNvSpPr/>
          <p:nvPr/>
        </p:nvSpPr>
        <p:spPr>
          <a:xfrm>
            <a:off x="496800" y="426200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Ministry of Commerce (Thailand)</a:t>
            </a:r>
          </a:p>
        </p:txBody>
      </p:sp>
      <p:sp>
        <p:nvSpPr>
          <p:cNvPr id="22" name="New shape"/>
          <p:cNvSpPr/>
          <p:nvPr/>
        </p:nvSpPr>
        <p:spPr>
          <a:xfrm>
            <a:off x="496800" y="4431947"/>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National Beverage</a:t>
            </a:r>
          </a:p>
        </p:txBody>
      </p:sp>
      <p:sp>
        <p:nvSpPr>
          <p:cNvPr id="23" name="New shape"/>
          <p:cNvSpPr/>
          <p:nvPr/>
        </p:nvSpPr>
        <p:spPr>
          <a:xfrm>
            <a:off x="496800" y="460189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National Food Institute Thailand</a:t>
            </a:r>
          </a:p>
        </p:txBody>
      </p:sp>
      <p:sp>
        <p:nvSpPr>
          <p:cNvPr id="24" name="New shape"/>
          <p:cNvSpPr/>
          <p:nvPr/>
        </p:nvSpPr>
        <p:spPr>
          <a:xfrm>
            <a:off x="496800" y="477183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Nestlé</a:t>
            </a:r>
          </a:p>
        </p:txBody>
      </p:sp>
      <p:sp>
        <p:nvSpPr>
          <p:cNvPr id="25" name="New shape"/>
          <p:cNvSpPr/>
          <p:nvPr/>
        </p:nvSpPr>
        <p:spPr>
          <a:xfrm>
            <a:off x="496800" y="494177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Statista</a:t>
            </a:r>
          </a:p>
        </p:txBody>
      </p:sp>
      <p:sp>
        <p:nvSpPr>
          <p:cNvPr id="26" name="New shape"/>
          <p:cNvSpPr/>
          <p:nvPr/>
        </p:nvSpPr>
        <p:spPr>
          <a:xfrm>
            <a:off x="496800" y="5111719"/>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Statista Consumer Market Insights</a:t>
            </a:r>
          </a:p>
        </p:txBody>
      </p:sp>
      <p:sp>
        <p:nvSpPr>
          <p:cNvPr id="27" name="New shape"/>
          <p:cNvSpPr/>
          <p:nvPr/>
        </p:nvSpPr>
        <p:spPr>
          <a:xfrm>
            <a:off x="496800" y="5281662"/>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Statistisches Bundesamt</a:t>
            </a:r>
          </a:p>
        </p:txBody>
      </p:sp>
      <p:sp>
        <p:nvSpPr>
          <p:cNvPr id="28" name="New shape"/>
          <p:cNvSpPr/>
          <p:nvPr/>
        </p:nvSpPr>
        <p:spPr>
          <a:xfrm>
            <a:off x="496800" y="5451605"/>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Verband Deutscher Mineralbrunnen</a:t>
            </a:r>
          </a:p>
        </p:txBody>
      </p:sp>
      <p:sp>
        <p:nvSpPr>
          <p:cNvPr id="29" name="New shape"/>
          <p:cNvSpPr/>
          <p:nvPr/>
        </p:nvSpPr>
        <p:spPr>
          <a:xfrm>
            <a:off x="6094800" y="1882800"/>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wafg</a:t>
            </a:r>
          </a:p>
        </p:txBody>
      </p:sp>
      <p:sp>
        <p:nvSpPr>
          <p:cNvPr id="30" name="New shape"/>
          <p:cNvSpPr/>
          <p:nvPr/>
        </p:nvSpPr>
        <p:spPr>
          <a:xfrm>
            <a:off x="6094800" y="2052743"/>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Website (waterexpocn.com)</a:t>
            </a:r>
          </a:p>
        </p:txBody>
      </p:sp>
      <p:sp>
        <p:nvSpPr>
          <p:cNvPr id="31" name="New shape"/>
          <p:cNvSpPr/>
          <p:nvPr/>
        </p:nvSpPr>
        <p:spPr>
          <a:xfrm>
            <a:off x="6094800" y="2222686"/>
            <a:ext cx="5598000" cy="2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l">
              <a:spcAft>
                <a:spcPct val="20000"/>
              </a:spcAft>
            </a:pPr>
            <a:r>
              <a:rPr sz="900">
                <a:solidFill>
                  <a:srgbClr val="0F2741"/>
                </a:solidFill>
                <a:latin typeface="Open Sans"/>
              </a:rPr>
              <a:t>World Organisation for Animal Health</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p:cNvSpPr/>
          <p:nvPr/>
        </p:nvSpPr>
        <p:spPr>
          <a:xfrm>
            <a:off x="7416000" y="-10800"/>
            <a:ext cx="4784400" cy="6879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496800" y="2077200"/>
            <a:ext cx="7020000" cy="12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3800">
                <a:solidFill>
                  <a:srgbClr val="0F2741"/>
                </a:solidFill>
                <a:latin typeface="Open Sans Light"/>
              </a:rPr>
              <a:t>Overview</a:t>
            </a:r>
          </a:p>
        </p:txBody>
      </p:sp>
      <p:sp>
        <p:nvSpPr>
          <p:cNvPr id="3" name="New shape"/>
          <p:cNvSpPr/>
          <p:nvPr/>
        </p:nvSpPr>
        <p:spPr>
          <a:xfrm>
            <a:off x="507600" y="1645200"/>
            <a:ext cx="7020000" cy="3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1400" b="1">
                <a:solidFill>
                  <a:srgbClr val="0077D5"/>
                </a:solidFill>
                <a:latin typeface="Open Sans"/>
              </a:rPr>
              <a:t>CHAPTER 01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This statistic illustrates the packaging material mix of beverages worldwide in 2022, by packaging type. According to the report, glass bottles accounted for approximately 20 percent of global beverage packaging material that year.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2022; *Based on units filled.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GlobalData; Krones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Pack mix of beverages worldwide in 2022, by packaging type*</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Global pack mix of beverages by packaging type 2022</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This statistic depicts the share of global consumption of packed beverages in 2022, by beverage type. According to the report, water accounted for almost 34 percent of packed beverage consumption worldwide.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2022; * Beer, wine, and spirits. ** Energy drinks, sports drinks, ready-to-drink tea, and coffee.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Source(s): </a:t>
            </a:r>
            <a:r>
              <a:rPr sz="600" b="0">
                <a:solidFill>
                  <a:srgbClr val="0F2741"/>
                </a:solidFill>
                <a:latin typeface="Open Sans"/>
              </a:rPr>
              <a:t>Euromonitor; Krones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Share of consumption of packed beverages worldwide in 2022, by beverage type</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Share of global consumption of packed beverages 2022, by beverage type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global revenue in the bottled water segment of the non-alcoholic drinks market was forecast to continuously increase between 2023 and 2027 by in total 77.5 billion U.S. dollars (+22.65 percent). The revenue is estimated to amount to 419,971.41 million U.S. dollars in 2027.Find other key market indicators concerning the bottled water segment of the non-alcoholic drinks market worldwide, such as average revenue per user (ARPU) and revenue growth.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2014 to 2027</a:t>
            </a:r>
          </a:p>
          <a:p>
            <a:r>
              <a:rPr sz="600" b="1">
                <a:solidFill>
                  <a:srgbClr val="0F2741"/>
                </a:solidFill>
                <a:latin typeface="Open Sans"/>
              </a:rPr>
              <a:t>Source(s): </a:t>
            </a:r>
            <a:r>
              <a:rPr sz="600" b="0">
                <a:solidFill>
                  <a:srgbClr val="0F2741"/>
                </a:solidFill>
                <a:latin typeface="Open Sans"/>
              </a:rPr>
              <a:t>Statista; Statista Consumer Market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Revenue of the bottled water market worldwide from 2014 to 2027 (in million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Revenue of the bottled water industry worldwide 2014-2027</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global average revenue per user (ARPU) in the bottled water segment of the non-alcoholic drinks market was forecast to continuously increase between 2023 and 2027 by in total 8.3 U.S. dollars (+18.62 percent). The revenue per user is estimated to amount to 52.84 U.S. dollars in 2027.Find other key market indicators concerning the bottled water segment of the non-alcoholic drinks market worldwide, such as revenue and revenue growth.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2014 to 2027</a:t>
            </a:r>
          </a:p>
          <a:p>
            <a:r>
              <a:rPr sz="600" b="1">
                <a:solidFill>
                  <a:srgbClr val="0F2741"/>
                </a:solidFill>
                <a:latin typeface="Open Sans"/>
              </a:rPr>
              <a:t>Source(s): </a:t>
            </a:r>
            <a:r>
              <a:rPr sz="600" b="0">
                <a:solidFill>
                  <a:srgbClr val="0F2741"/>
                </a:solidFill>
                <a:latin typeface="Open Sans"/>
              </a:rPr>
              <a:t>Statista; Statista Consumer Market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6</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Revenue per capita of the bottled water market worldwide from 2014 to 2027 (in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Revenue per capita of bottled water worldwide 2014-2027</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global revenue growth in the bottled water segment of the non-alcoholic drinks market was forecast to continuously decrease between 2023 and 2027 by in total 11.2 percentage points. The revenue growth is estimated to amount to 1.95 percent in 2027.Find other key market indicators concerning the bottled water segment of the non-alcoholic drinks market worldwide, such as volume and revenue.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2015 to 2027</a:t>
            </a:r>
          </a:p>
          <a:p>
            <a:r>
              <a:rPr sz="600" b="1">
                <a:solidFill>
                  <a:srgbClr val="0F2741"/>
                </a:solidFill>
                <a:latin typeface="Open Sans"/>
              </a:rPr>
              <a:t>Source(s): </a:t>
            </a:r>
            <a:r>
              <a:rPr sz="600" b="0">
                <a:solidFill>
                  <a:srgbClr val="0F2741"/>
                </a:solidFill>
                <a:latin typeface="Open Sans"/>
              </a:rPr>
              <a:t>Statista; Statista Consumer Market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7</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Revenue growth of the bottled water market worldwide from 2015 to 2027</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Revenue growth of bottled water worldwide 2015-2027</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The global volume in the bottled water segment of the non-alcoholic drinks market was forecast to continuously increase between 2023 and 2027 by in total 40.3 billion litres (+8.49 percent). The volume is estimated to amount to 515.0 billion litres in 2027.Find other key market indicators concerning the bottled water segment of the non-alcoholic drinks market worldwide, such as revenue and revenue growth.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2014 to 2027</a:t>
            </a:r>
          </a:p>
          <a:p>
            <a:r>
              <a:rPr sz="600" b="1">
                <a:solidFill>
                  <a:srgbClr val="0F2741"/>
                </a:solidFill>
                <a:latin typeface="Open Sans"/>
              </a:rPr>
              <a:t>Source(s): </a:t>
            </a:r>
            <a:r>
              <a:rPr sz="600" b="0">
                <a:solidFill>
                  <a:srgbClr val="0F2741"/>
                </a:solidFill>
                <a:latin typeface="Open Sans"/>
              </a:rPr>
              <a:t>Statista; Statista Consumer Market Insights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8</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20000"/>
          </a:bodyPr>
          <a:lstStyle/>
          <a:p>
            <a:pPr algn="l">
              <a:lnSpc>
                <a:spcPct val="100000"/>
              </a:lnSpc>
              <a:spcAft>
                <a:spcPct val="20000"/>
              </a:spcAft>
            </a:pPr>
            <a:r>
              <a:rPr sz="2500">
                <a:solidFill>
                  <a:srgbClr val="0F2741"/>
                </a:solidFill>
                <a:latin typeface="Open Sans Light"/>
              </a:rPr>
              <a:t>Volume of the bottled water market worldwide from 2014 to 2027 (in million litres)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Volume of bottled water worldwide 2014-2027</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7.14"/>
  <p:tag name="AS_TITLE" val="Aspose.Slides for .NET 4.0 Client Profile"/>
  <p:tag name="AS_VERSION" val="2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3013</Words>
  <Application>Microsoft Office PowerPoint</Application>
  <PresentationFormat>Widescreen</PresentationFormat>
  <Paragraphs>245</Paragraphs>
  <Slides>29</Slides>
  <Notes>0</Notes>
  <HiddenSlides>0</HiddenSlides>
  <MMClips>0</MMClips>
  <ScaleCrop>false</ScaleCrop>
  <HeadingPairs>
    <vt:vector size="8" baseType="variant">
      <vt:variant>
        <vt:lpstr>Benyttede skrifttyper</vt:lpstr>
      </vt:variant>
      <vt:variant>
        <vt:i4>4</vt:i4>
      </vt:variant>
      <vt:variant>
        <vt:lpstr>Tema</vt:lpstr>
      </vt:variant>
      <vt:variant>
        <vt:i4>1</vt:i4>
      </vt:variant>
      <vt:variant>
        <vt:lpstr>Integrerede OLE-servere</vt:lpstr>
      </vt:variant>
      <vt:variant>
        <vt:i4>1</vt:i4>
      </vt:variant>
      <vt:variant>
        <vt:lpstr>Slidetitler</vt:lpstr>
      </vt:variant>
      <vt:variant>
        <vt:i4>29</vt:i4>
      </vt:variant>
    </vt:vector>
  </HeadingPairs>
  <TitlesOfParts>
    <vt:vector size="35" baseType="lpstr">
      <vt:lpstr>Arial</vt:lpstr>
      <vt:lpstr>Calibri</vt:lpstr>
      <vt:lpstr>Open Sans</vt:lpstr>
      <vt:lpstr>Open Sans Light</vt:lpstr>
      <vt:lpstr>Office Theme</vt:lpstr>
      <vt:lpstr>Excel.Sheet.8</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Mikkel Hviid-Rasmussen</dc:creator>
  <cp:lastModifiedBy>Mikkel Hviid-Rasmussen</cp:lastModifiedBy>
  <cp:revision>1</cp:revision>
  <cp:lastPrinted>2023-11-01T16:23:56Z</cp:lastPrinted>
  <dcterms:created xsi:type="dcterms:W3CDTF">2023-11-01T15:23:56Z</dcterms:created>
  <dcterms:modified xsi:type="dcterms:W3CDTF">2023-12-20T12:04:23Z</dcterms:modified>
</cp:coreProperties>
</file>